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16" r:id="rId3"/>
    <p:sldId id="339" r:id="rId4"/>
    <p:sldId id="327" r:id="rId5"/>
    <p:sldId id="328" r:id="rId6"/>
    <p:sldId id="340" r:id="rId7"/>
    <p:sldId id="330" r:id="rId8"/>
    <p:sldId id="329" r:id="rId9"/>
    <p:sldId id="318" r:id="rId10"/>
    <p:sldId id="319" r:id="rId11"/>
    <p:sldId id="320" r:id="rId12"/>
    <p:sldId id="326" r:id="rId13"/>
    <p:sldId id="335" r:id="rId14"/>
    <p:sldId id="337" r:id="rId15"/>
    <p:sldId id="334" r:id="rId16"/>
    <p:sldId id="338" r:id="rId17"/>
    <p:sldId id="282" r:id="rId18"/>
    <p:sldId id="331" r:id="rId19"/>
    <p:sldId id="332" r:id="rId20"/>
    <p:sldId id="260" r:id="rId21"/>
    <p:sldId id="333" r:id="rId22"/>
    <p:sldId id="315" r:id="rId23"/>
    <p:sldId id="293" r:id="rId24"/>
  </p:sldIdLst>
  <p:sldSz cx="12192000" cy="6858000"/>
  <p:notesSz cx="6735763" cy="98663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01:21.555"/>
    </inkml:context>
    <inkml:brush xml:id="br0">
      <inkml:brushProperty name="width" value="0.05" units="cm"/>
      <inkml:brushProperty name="height" value="0.05" units="cm"/>
      <inkml:brushProperty name="color" value="#E71224"/>
    </inkml:brush>
  </inkml:definitions>
  <inkml:trace contextRef="#ctx0" brushRef="#br0">1 0 24575,'0'9'0,"0"5"0,4 6 0,1 3 0,5 2 0,-1-4-8191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2T09:00:18.221"/>
    </inkml:context>
    <inkml:brush xml:id="br0">
      <inkml:brushProperty name="width" value="0.05" units="cm"/>
      <inkml:brushProperty name="height" value="0.05" units="cm"/>
      <inkml:brushProperty name="color" value="#E71224"/>
    </inkml:brush>
  </inkml:definitions>
  <inkml:trace contextRef="#ctx0" brushRef="#br0">1765 83 24575,'-11'-10'0,"-1"1"0,0 1 0,0 0 0,-1 1 0,0 0 0,0 1 0,-1 0 0,-19-5 0,12 7 0,1 1 0,-1 1 0,1 1 0,-1 0 0,-27 4 0,-104 20 0,131-19 0,-69 14 0,1 4 0,1 4 0,-99 43 0,148-51 0,2 2 0,1 1 0,-55 42 0,-86 95 0,98-82 0,-101 105 0,155-152 0,1 1 0,2 1 0,1 2 0,-28 55 0,39-61 0,1 1 0,1 0 0,2 0 0,-4 33 0,-3 9 0,7-35 0,1 0 0,1 0 0,2 1 0,2-1 0,1 1 0,1-1 0,2 0 0,2 0 0,1 0 0,16 44 0,-14-53 0,1-1 0,2 0 0,0-1 0,2 0 0,1-1 0,0 0 0,2-2 0,0 0 0,1 0 0,2-2 0,0 0 0,0-2 0,46 30 0,-32-28 0,1-1 0,0-2 0,1-1 0,1-2 0,70 16 0,-45-19 0,0-2 0,119 0 0,-109-9 0,0-2 0,-1-4 0,79-17 0,26-17 0,2 8 0,2 8 0,249-3 0,-237 22 0,0-8 0,-1-9 0,245-61 0,-339 62 0,253-68 0,-297 73 0,0-3 0,-2-3 0,0-1 0,67-45 0,-72 38 0,59-53 0,-91 73 0,-2-2 0,0 0 0,0 0 0,-1-1 0,-1-1 0,0 0 0,-1 0 0,11-26 0,-14 25 0,0 0 0,-1 0 0,-1-1 0,-1 1 0,0-1 0,-1 0 0,-1 0 0,0 0 0,-2 0 0,0 0 0,0 0 0,-2 1 0,0-1 0,-1 0 0,-1 1 0,0 0 0,-1 0 0,-1 0 0,-8-14 0,2 8 0,0 0 0,-1 0 0,-1 2 0,-1 0 0,-1 0 0,-1 2 0,0 0 0,-2 1 0,0 1 0,0 1 0,-2 0 0,0 2 0,0 1 0,-1 0 0,-1 2 0,-25-8 0,-68-17 0,-1 6 0,-1 4 0,-1 6 0,0 5 0,-191 2 0,237 7 0,1-3 0,-1-3 0,2-4 0,-72-23 0,11 3 0,106 30 0,-1-2 0,2-1 0,-1-2 0,1 0 0,0-2 0,1 0 0,1-2 0,0-1 0,1-1 0,-24-20 0,40 30 0,-36-34 0,-78-57 0,115 93 0,0-1 0,0 1 0,-1 1 0,1-1 0,-1 1 0,0 0 0,0 0 0,0 1 0,0 0 0,0 1 0,0-1 0,-1 1 0,1 0 0,0 1 0,-1 0 0,1 0 0,-1 1 0,1 0 0,0 0 0,0 1 0,-1-1 0,1 2 0,-7 2 0,-30 13-1365,24-10-5461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19413" cy="4953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14763" y="1"/>
            <a:ext cx="2919412" cy="495300"/>
          </a:xfrm>
          <a:prstGeom prst="rect">
            <a:avLst/>
          </a:prstGeom>
        </p:spPr>
        <p:txBody>
          <a:bodyPr vert="horz" lIns="91440" tIns="45720" rIns="91440" bIns="45720" rtlCol="0"/>
          <a:lstStyle>
            <a:lvl1pPr algn="r">
              <a:defRPr sz="1200"/>
            </a:lvl1pPr>
          </a:lstStyle>
          <a:p>
            <a:fld id="{0D4EFDB3-32F9-40F1-A433-8368388C1730}" type="datetimeFigureOut">
              <a:rPr lang="de-AT" smtClean="0"/>
              <a:t>12.04.2023</a:t>
            </a:fld>
            <a:endParaRPr lang="de-AT"/>
          </a:p>
        </p:txBody>
      </p:sp>
      <p:sp>
        <p:nvSpPr>
          <p:cNvPr id="4" name="Folienbildplatzhalter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73100" y="4748214"/>
            <a:ext cx="5389563" cy="3884612"/>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1" y="9371014"/>
            <a:ext cx="2919413" cy="4953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14763" y="9371014"/>
            <a:ext cx="2919412" cy="495300"/>
          </a:xfrm>
          <a:prstGeom prst="rect">
            <a:avLst/>
          </a:prstGeom>
        </p:spPr>
        <p:txBody>
          <a:bodyPr vert="horz" lIns="91440" tIns="45720" rIns="91440" bIns="45720" rtlCol="0" anchor="b"/>
          <a:lstStyle>
            <a:lvl1pPr algn="r">
              <a:defRPr sz="1200"/>
            </a:lvl1pPr>
          </a:lstStyle>
          <a:p>
            <a:fld id="{4F5D04F9-EBE8-45FB-A587-2A7941E637A3}" type="slidenum">
              <a:rPr lang="de-AT" smtClean="0"/>
              <a:t>‹Nr.›</a:t>
            </a:fld>
            <a:endParaRPr lang="de-AT"/>
          </a:p>
        </p:txBody>
      </p:sp>
    </p:spTree>
    <p:extLst>
      <p:ext uri="{BB962C8B-B14F-4D97-AF65-F5344CB8AC3E}">
        <p14:creationId xmlns:p14="http://schemas.microsoft.com/office/powerpoint/2010/main" val="2565531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4F5D04F9-EBE8-45FB-A587-2A7941E637A3}" type="slidenum">
              <a:rPr lang="de-AT" smtClean="0"/>
              <a:t>1</a:t>
            </a:fld>
            <a:endParaRPr lang="de-AT"/>
          </a:p>
        </p:txBody>
      </p:sp>
    </p:spTree>
    <p:extLst>
      <p:ext uri="{BB962C8B-B14F-4D97-AF65-F5344CB8AC3E}">
        <p14:creationId xmlns:p14="http://schemas.microsoft.com/office/powerpoint/2010/main" val="402001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4F5D04F9-EBE8-45FB-A587-2A7941E637A3}" type="slidenum">
              <a:rPr lang="de-AT" smtClean="0"/>
              <a:t>18</a:t>
            </a:fld>
            <a:endParaRPr lang="de-AT"/>
          </a:p>
        </p:txBody>
      </p:sp>
    </p:spTree>
    <p:extLst>
      <p:ext uri="{BB962C8B-B14F-4D97-AF65-F5344CB8AC3E}">
        <p14:creationId xmlns:p14="http://schemas.microsoft.com/office/powerpoint/2010/main" val="1835369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4F5D04F9-EBE8-45FB-A587-2A7941E637A3}" type="slidenum">
              <a:rPr lang="de-AT" smtClean="0"/>
              <a:t>20</a:t>
            </a:fld>
            <a:endParaRPr lang="de-AT"/>
          </a:p>
        </p:txBody>
      </p:sp>
    </p:spTree>
    <p:extLst>
      <p:ext uri="{BB962C8B-B14F-4D97-AF65-F5344CB8AC3E}">
        <p14:creationId xmlns:p14="http://schemas.microsoft.com/office/powerpoint/2010/main" val="78550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fld id="{4F5D04F9-EBE8-45FB-A587-2A7941E637A3}" type="slidenum">
              <a:rPr lang="de-AT" smtClean="0"/>
              <a:t>23</a:t>
            </a:fld>
            <a:endParaRPr lang="de-AT"/>
          </a:p>
        </p:txBody>
      </p:sp>
    </p:spTree>
    <p:extLst>
      <p:ext uri="{BB962C8B-B14F-4D97-AF65-F5344CB8AC3E}">
        <p14:creationId xmlns:p14="http://schemas.microsoft.com/office/powerpoint/2010/main" val="22151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726BD-DCFF-4EDE-92EF-3CA2B550AB09}"/>
              </a:ext>
            </a:extLst>
          </p:cNvPr>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latin typeface="Yrsa SemiBold" panose="020D0000000400000000"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4712454E-268D-4D91-A504-25E3B998A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4" name="Datumsplatzhalter 3">
            <a:extLst>
              <a:ext uri="{FF2B5EF4-FFF2-40B4-BE49-F238E27FC236}">
                <a16:creationId xmlns:a16="http://schemas.microsoft.com/office/drawing/2014/main" id="{FCEB462D-A888-44FD-BB12-ED4E1E22478E}"/>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5" name="Fußzeilenplatzhalter 4">
            <a:extLst>
              <a:ext uri="{FF2B5EF4-FFF2-40B4-BE49-F238E27FC236}">
                <a16:creationId xmlns:a16="http://schemas.microsoft.com/office/drawing/2014/main" id="{53A5BC91-BA80-4C06-9190-52F2745F2C9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D4C275-00A3-4DC0-9AA6-FFF0FC63F28A}"/>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1933421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9229C-CF9E-487B-9715-F8D4C536DEC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FCA08E3-A6AE-4F38-868A-482E2DD7CD4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C90BEF8-0BAB-48E3-B2EB-0CA72A4A2140}"/>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5" name="Fußzeilenplatzhalter 4">
            <a:extLst>
              <a:ext uri="{FF2B5EF4-FFF2-40B4-BE49-F238E27FC236}">
                <a16:creationId xmlns:a16="http://schemas.microsoft.com/office/drawing/2014/main" id="{0DE7BD42-A78B-4961-9B5E-CC931957C82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645323-C1E8-4F4E-96AC-815F508B3FD5}"/>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1268379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8731A15-8E96-49FD-A784-BAB02D3697C9}"/>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0FC80AD-4C58-4F8C-BE1B-2C451593152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702838-4C94-4BC9-A784-F7FC8B38DEDC}"/>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5" name="Fußzeilenplatzhalter 4">
            <a:extLst>
              <a:ext uri="{FF2B5EF4-FFF2-40B4-BE49-F238E27FC236}">
                <a16:creationId xmlns:a16="http://schemas.microsoft.com/office/drawing/2014/main" id="{D66E329B-92F5-4279-B5D5-1622B5DCB3A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0929C5D-1401-4BA6-B6AF-EAEBB0246F21}"/>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69594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331EA-123D-4FE9-91C8-252747CD307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C1FC711-8600-4C6D-80A9-BB82EBF87B7E}"/>
              </a:ext>
            </a:extLst>
          </p:cNvPr>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D10035FC-8FFA-4176-8F8A-6268B97A5B3F}"/>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5" name="Fußzeilenplatzhalter 4">
            <a:extLst>
              <a:ext uri="{FF2B5EF4-FFF2-40B4-BE49-F238E27FC236}">
                <a16:creationId xmlns:a16="http://schemas.microsoft.com/office/drawing/2014/main" id="{D4665F1E-4CA4-489B-9992-779C391DEF4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E3E7116-6B24-4749-8524-CFD05BACB1C6}"/>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429195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AD2853-370C-46F0-AE3D-F0A5099A7317}"/>
              </a:ext>
            </a:extLst>
          </p:cNvPr>
          <p:cNvSpPr>
            <a:spLocks noGrp="1"/>
          </p:cNvSpPr>
          <p:nvPr>
            <p:ph type="title"/>
          </p:nvPr>
        </p:nvSpPr>
        <p:spPr>
          <a:xfrm>
            <a:off x="831850" y="1709738"/>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3B80742F-7BB3-4F24-AE17-C82303638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D63FEAD-53CC-4C76-BECD-885F33E4AB8A}"/>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5" name="Fußzeilenplatzhalter 4">
            <a:extLst>
              <a:ext uri="{FF2B5EF4-FFF2-40B4-BE49-F238E27FC236}">
                <a16:creationId xmlns:a16="http://schemas.microsoft.com/office/drawing/2014/main" id="{1D6E35E2-B990-45C2-9992-C2C25B14439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1221992-4CCC-4387-BFD6-9A8A49FF633A}"/>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1891931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8D447-DDAB-40BA-99E9-2A96F9A1942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99064F7-9EF1-49BB-834E-B3F91D8F21C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1CA4AAB-EE12-42C8-8FB1-77697423B9C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418E280-04E4-4833-AC9F-1F6F96BD673D}"/>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6" name="Fußzeilenplatzhalter 5">
            <a:extLst>
              <a:ext uri="{FF2B5EF4-FFF2-40B4-BE49-F238E27FC236}">
                <a16:creationId xmlns:a16="http://schemas.microsoft.com/office/drawing/2014/main" id="{9643946A-463B-4555-9767-2852E70F3D4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C4EF9794-1F96-4B80-9D3C-A9C6832BDD33}"/>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82769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49C3BB-68E1-4E5A-A83E-2C7CE8CD4588}"/>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BA10E8A2-F6A5-43C7-82E0-590AF79B08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8D3E360-8C3C-4D53-809E-D595E4C597E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90986E1C-560C-49EE-9E08-E3C0FFB1FC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7514D15-7A97-4E8A-A479-D6BFEAF9C7DD}"/>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59DE6E6-754A-4D7E-92EC-C8CEA3B9EC39}"/>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8" name="Fußzeilenplatzhalter 7">
            <a:extLst>
              <a:ext uri="{FF2B5EF4-FFF2-40B4-BE49-F238E27FC236}">
                <a16:creationId xmlns:a16="http://schemas.microsoft.com/office/drawing/2014/main" id="{CDD9B345-EBB2-42DE-8CFF-47C7BEE98558}"/>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E1A0244-E1AF-4E97-BB92-01E1A655A8D6}"/>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250261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84661-2566-438B-9DA9-2D069424C11C}"/>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D31F3D3-72E4-4688-9CBF-D755921D1809}"/>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4" name="Fußzeilenplatzhalter 3">
            <a:extLst>
              <a:ext uri="{FF2B5EF4-FFF2-40B4-BE49-F238E27FC236}">
                <a16:creationId xmlns:a16="http://schemas.microsoft.com/office/drawing/2014/main" id="{58B0B512-5DC9-4406-B131-FD80BF63F47C}"/>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487AE26-64E1-43F0-A530-83574067BD4B}"/>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76509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67163A6-EC2D-4573-8113-504FE0BE08F5}"/>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3" name="Fußzeilenplatzhalter 2">
            <a:extLst>
              <a:ext uri="{FF2B5EF4-FFF2-40B4-BE49-F238E27FC236}">
                <a16:creationId xmlns:a16="http://schemas.microsoft.com/office/drawing/2014/main" id="{083B5FEE-ABFB-4019-A825-691A9B263D59}"/>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1C220FBF-0CAB-4F06-BAEB-478BAF126CE9}"/>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2573471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A6D46-AECE-488E-A3A9-2564AF381E2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690082C-DBF8-42A5-8825-06E7C34C8B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993F6D05-85B7-4647-B14A-6D7D070C9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A8138E8-BE9B-48E6-B077-C808CB38F870}"/>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6" name="Fußzeilenplatzhalter 5">
            <a:extLst>
              <a:ext uri="{FF2B5EF4-FFF2-40B4-BE49-F238E27FC236}">
                <a16:creationId xmlns:a16="http://schemas.microsoft.com/office/drawing/2014/main" id="{3550FB34-BDEF-417B-A7F0-9E435CD9C00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F423052-6D81-44C9-A42E-BC7CD8AAE331}"/>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2284284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F0889-C0A0-466F-9866-ED54E5859C1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A4FB34CB-897A-4966-AA4A-F1E02902D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18A3C24-34B0-4AA5-BE47-7E4643924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86DD34F-868D-425C-9EEC-AFEE694E10F2}"/>
              </a:ext>
            </a:extLst>
          </p:cNvPr>
          <p:cNvSpPr>
            <a:spLocks noGrp="1"/>
          </p:cNvSpPr>
          <p:nvPr>
            <p:ph type="dt" sz="half" idx="10"/>
          </p:nvPr>
        </p:nvSpPr>
        <p:spPr>
          <a:xfrm>
            <a:off x="838200" y="6356350"/>
            <a:ext cx="2743200" cy="365125"/>
          </a:xfrm>
          <a:prstGeom prst="rect">
            <a:avLst/>
          </a:prstGeom>
        </p:spPr>
        <p:txBody>
          <a:bodyPr/>
          <a:lstStyle/>
          <a:p>
            <a:fld id="{E174D248-3DEA-4B90-B345-A7E3961DD58A}" type="datetimeFigureOut">
              <a:rPr lang="de-DE" smtClean="0"/>
              <a:t>12.04.2023</a:t>
            </a:fld>
            <a:endParaRPr lang="de-DE"/>
          </a:p>
        </p:txBody>
      </p:sp>
      <p:sp>
        <p:nvSpPr>
          <p:cNvPr id="6" name="Fußzeilenplatzhalter 5">
            <a:extLst>
              <a:ext uri="{FF2B5EF4-FFF2-40B4-BE49-F238E27FC236}">
                <a16:creationId xmlns:a16="http://schemas.microsoft.com/office/drawing/2014/main" id="{46183AC7-FAF6-4555-878B-48E0C1A31580}"/>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BDD507D-23C3-4EBC-9FF5-8C4799510FAD}"/>
              </a:ext>
            </a:extLst>
          </p:cNvPr>
          <p:cNvSpPr>
            <a:spLocks noGrp="1"/>
          </p:cNvSpPr>
          <p:nvPr>
            <p:ph type="sldNum" sz="quarter" idx="12"/>
          </p:nvPr>
        </p:nvSpPr>
        <p:spPr/>
        <p:txBody>
          <a:bodyPr/>
          <a:lstStyle/>
          <a:p>
            <a:fld id="{52C76C0C-C954-4257-A7E9-1193230F969D}" type="slidenum">
              <a:rPr lang="de-DE" smtClean="0"/>
              <a:t>‹Nr.›</a:t>
            </a:fld>
            <a:endParaRPr lang="de-DE"/>
          </a:p>
        </p:txBody>
      </p:sp>
    </p:spTree>
    <p:extLst>
      <p:ext uri="{BB962C8B-B14F-4D97-AF65-F5344CB8AC3E}">
        <p14:creationId xmlns:p14="http://schemas.microsoft.com/office/powerpoint/2010/main" val="175418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CC070A5-C74D-4FB0-9EF0-D082D8F83C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7E18A0C1-7FCA-4E21-9DF6-A7247089542C}"/>
              </a:ext>
            </a:extLst>
          </p:cNvPr>
          <p:cNvSpPr>
            <a:spLocks noGrp="1"/>
          </p:cNvSpPr>
          <p:nvPr>
            <p:ph type="body" idx="1"/>
          </p:nvPr>
        </p:nvSpPr>
        <p:spPr>
          <a:xfrm>
            <a:off x="838200" y="1825625"/>
            <a:ext cx="10515600" cy="453072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F3E03754-FE0D-4B5F-921E-8DEAA9600A03}"/>
              </a:ext>
            </a:extLst>
          </p:cNvPr>
          <p:cNvSpPr>
            <a:spLocks noGrp="1"/>
          </p:cNvSpPr>
          <p:nvPr>
            <p:ph type="ftr" sz="quarter" idx="3"/>
          </p:nvPr>
        </p:nvSpPr>
        <p:spPr>
          <a:xfrm>
            <a:off x="838200" y="6356350"/>
            <a:ext cx="731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33BED4D0-1719-4BD8-A256-C732E418B5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dirty="0"/>
              <a:t>Nr. </a:t>
            </a:r>
          </a:p>
        </p:txBody>
      </p:sp>
      <p:pic>
        <p:nvPicPr>
          <p:cNvPr id="10" name="Grafik 9" descr="Ein Bild, das Text enthält.&#10;&#10;Automatisch generierte Beschreibung">
            <a:extLst>
              <a:ext uri="{FF2B5EF4-FFF2-40B4-BE49-F238E27FC236}">
                <a16:creationId xmlns:a16="http://schemas.microsoft.com/office/drawing/2014/main" id="{B02CD983-2AAE-4D7F-A13F-0CC42C0F059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68688"/>
          <a:stretch/>
        </p:blipFill>
        <p:spPr>
          <a:xfrm>
            <a:off x="10998679" y="228597"/>
            <a:ext cx="992038" cy="1810430"/>
          </a:xfrm>
          <a:prstGeom prst="rect">
            <a:avLst/>
          </a:prstGeom>
        </p:spPr>
      </p:pic>
      <p:cxnSp>
        <p:nvCxnSpPr>
          <p:cNvPr id="12" name="Gerader Verbinder 11">
            <a:extLst>
              <a:ext uri="{FF2B5EF4-FFF2-40B4-BE49-F238E27FC236}">
                <a16:creationId xmlns:a16="http://schemas.microsoft.com/office/drawing/2014/main" id="{13701BF6-5AAE-4A2C-B8B7-7D52D8510526}"/>
              </a:ext>
            </a:extLst>
          </p:cNvPr>
          <p:cNvCxnSpPr>
            <a:cxnSpLocks/>
          </p:cNvCxnSpPr>
          <p:nvPr userDrawn="1"/>
        </p:nvCxnSpPr>
        <p:spPr>
          <a:xfrm>
            <a:off x="0" y="0"/>
            <a:ext cx="12189125" cy="0"/>
          </a:xfrm>
          <a:prstGeom prst="line">
            <a:avLst/>
          </a:prstGeom>
          <a:ln w="57150"/>
        </p:spPr>
        <p:style>
          <a:lnRef idx="1">
            <a:schemeClr val="accent4"/>
          </a:lnRef>
          <a:fillRef idx="0">
            <a:schemeClr val="accent4"/>
          </a:fillRef>
          <a:effectRef idx="0">
            <a:schemeClr val="accent4"/>
          </a:effectRef>
          <a:fontRef idx="minor">
            <a:schemeClr val="tx1"/>
          </a:fontRef>
        </p:style>
      </p:cxnSp>
      <p:cxnSp>
        <p:nvCxnSpPr>
          <p:cNvPr id="16" name="Gerader Verbinder 15">
            <a:extLst>
              <a:ext uri="{FF2B5EF4-FFF2-40B4-BE49-F238E27FC236}">
                <a16:creationId xmlns:a16="http://schemas.microsoft.com/office/drawing/2014/main" id="{73BDEB59-5D22-4B42-A074-886C3D17CCBC}"/>
              </a:ext>
            </a:extLst>
          </p:cNvPr>
          <p:cNvCxnSpPr>
            <a:cxnSpLocks/>
          </p:cNvCxnSpPr>
          <p:nvPr userDrawn="1"/>
        </p:nvCxnSpPr>
        <p:spPr>
          <a:xfrm>
            <a:off x="0" y="60385"/>
            <a:ext cx="12189125" cy="862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Grafik 23" descr="Ein Bild, das Text enthält.&#10;&#10;Automatisch generierte Beschreibung">
            <a:extLst>
              <a:ext uri="{FF2B5EF4-FFF2-40B4-BE49-F238E27FC236}">
                <a16:creationId xmlns:a16="http://schemas.microsoft.com/office/drawing/2014/main" id="{1655ED87-5A4D-462E-9B4E-221FBFD5D1E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3" t="32339" r="-83" b="22378"/>
          <a:stretch/>
        </p:blipFill>
        <p:spPr>
          <a:xfrm>
            <a:off x="0" y="5863505"/>
            <a:ext cx="4353463" cy="985690"/>
          </a:xfrm>
          <a:prstGeom prst="rect">
            <a:avLst/>
          </a:prstGeom>
        </p:spPr>
      </p:pic>
    </p:spTree>
    <p:extLst>
      <p:ext uri="{BB962C8B-B14F-4D97-AF65-F5344CB8AC3E}">
        <p14:creationId xmlns:p14="http://schemas.microsoft.com/office/powerpoint/2010/main" val="3641947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6">
              <a:lumMod val="50000"/>
            </a:schemeClr>
          </a:solidFill>
          <a:latin typeface="Yrsa SemiBold" panose="020D00000004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unito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unito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unito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unito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18" Type="http://schemas.openxmlformats.org/officeDocument/2006/relationships/image" Target="../media/image19.jpg"/><Relationship Id="rId3" Type="http://schemas.openxmlformats.org/officeDocument/2006/relationships/image" Target="../media/image4.jpg"/><Relationship Id="rId21" Type="http://schemas.openxmlformats.org/officeDocument/2006/relationships/image" Target="../media/image22.jpg"/><Relationship Id="rId7" Type="http://schemas.openxmlformats.org/officeDocument/2006/relationships/image" Target="../media/image8.jpg"/><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g"/><Relationship Id="rId16" Type="http://schemas.openxmlformats.org/officeDocument/2006/relationships/image" Target="../media/image17.jpg"/><Relationship Id="rId20"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g"/><Relationship Id="rId5" Type="http://schemas.openxmlformats.org/officeDocument/2006/relationships/image" Target="../media/image6.jpeg"/><Relationship Id="rId15" Type="http://schemas.openxmlformats.org/officeDocument/2006/relationships/image" Target="../media/image16.jpg"/><Relationship Id="rId23" Type="http://schemas.openxmlformats.org/officeDocument/2006/relationships/image" Target="../media/image24.jpg"/><Relationship Id="rId10" Type="http://schemas.openxmlformats.org/officeDocument/2006/relationships/image" Target="../media/image11.jpg"/><Relationship Id="rId19" Type="http://schemas.openxmlformats.org/officeDocument/2006/relationships/image" Target="../media/image20.jpg"/><Relationship Id="rId4" Type="http://schemas.openxmlformats.org/officeDocument/2006/relationships/image" Target="../media/image5.jpeg"/><Relationship Id="rId9" Type="http://schemas.openxmlformats.org/officeDocument/2006/relationships/image" Target="../media/image10.jpg"/><Relationship Id="rId14" Type="http://schemas.openxmlformats.org/officeDocument/2006/relationships/image" Target="../media/image15.jpg"/><Relationship Id="rId22" Type="http://schemas.openxmlformats.org/officeDocument/2006/relationships/image" Target="../media/image2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5FD103-C1D9-46F9-BC8D-EDC5B30DCF23}"/>
              </a:ext>
            </a:extLst>
          </p:cNvPr>
          <p:cNvSpPr>
            <a:spLocks noGrp="1"/>
          </p:cNvSpPr>
          <p:nvPr>
            <p:ph type="ctrTitle"/>
          </p:nvPr>
        </p:nvSpPr>
        <p:spPr>
          <a:xfrm>
            <a:off x="1524000" y="1873187"/>
            <a:ext cx="9144000" cy="2121763"/>
          </a:xfrm>
        </p:spPr>
        <p:txBody>
          <a:bodyPr>
            <a:normAutofit/>
          </a:bodyPr>
          <a:lstStyle/>
          <a:p>
            <a:r>
              <a:rPr lang="de-DE" sz="7200" b="1" dirty="0"/>
              <a:t>Vereinsschulung KJ</a:t>
            </a:r>
            <a:br>
              <a:rPr lang="de-DE" dirty="0"/>
            </a:br>
            <a:r>
              <a:rPr lang="de-DE" sz="4800" dirty="0"/>
              <a:t>Aktuelles aus der KJ</a:t>
            </a:r>
          </a:p>
        </p:txBody>
      </p:sp>
    </p:spTree>
    <p:extLst>
      <p:ext uri="{BB962C8B-B14F-4D97-AF65-F5344CB8AC3E}">
        <p14:creationId xmlns:p14="http://schemas.microsoft.com/office/powerpoint/2010/main" val="3946896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E38F2-9A00-7F41-3207-6B3ADB318385}"/>
              </a:ext>
            </a:extLst>
          </p:cNvPr>
          <p:cNvSpPr>
            <a:spLocks noGrp="1"/>
          </p:cNvSpPr>
          <p:nvPr>
            <p:ph type="title"/>
          </p:nvPr>
        </p:nvSpPr>
        <p:spPr/>
        <p:txBody>
          <a:bodyPr/>
          <a:lstStyle/>
          <a:p>
            <a:r>
              <a:rPr lang="de-AT" dirty="0"/>
              <a:t>Satzungen der Kärntner Jägerschaft</a:t>
            </a:r>
          </a:p>
        </p:txBody>
      </p:sp>
      <p:sp>
        <p:nvSpPr>
          <p:cNvPr id="3" name="Inhaltsplatzhalter 2">
            <a:extLst>
              <a:ext uri="{FF2B5EF4-FFF2-40B4-BE49-F238E27FC236}">
                <a16:creationId xmlns:a16="http://schemas.microsoft.com/office/drawing/2014/main" id="{9D6A82A6-4120-F6A4-ECDA-5B1CAACBE463}"/>
              </a:ext>
            </a:extLst>
          </p:cNvPr>
          <p:cNvSpPr>
            <a:spLocks noGrp="1"/>
          </p:cNvSpPr>
          <p:nvPr>
            <p:ph idx="1"/>
          </p:nvPr>
        </p:nvSpPr>
        <p:spPr/>
        <p:txBody>
          <a:bodyPr>
            <a:normAutofit/>
          </a:bodyPr>
          <a:lstStyle/>
          <a:p>
            <a:pPr marL="0" indent="0" algn="just">
              <a:buNone/>
            </a:pPr>
            <a:r>
              <a:rPr lang="de-AT" sz="2000" dirty="0"/>
              <a:t>Mitglieder  der  Kärntner  Jägerschaft,  die  auf  diese  Art  Mitglieder  zweier  oder  mehrerer  Hegeringe  sind, haben  zu  erklären,  in  </a:t>
            </a:r>
            <a:r>
              <a:rPr lang="de-AT" sz="2000" b="1" dirty="0"/>
              <a:t>welchem  Hegering  </a:t>
            </a:r>
            <a:r>
              <a:rPr lang="de-AT" sz="2000" dirty="0"/>
              <a:t>sie  ihr  Stimmrecht  sowie  das  aktive  und  passive  Wahlrecht  in Anspruch  nehmen  wollen.  Wird  eine  solche  Erklärung  nicht  rechtzeitig  abgegeben,  ist  das Mitglied bei der Landesgeschäftsstelle im Mitglieder- und Wählerverzeichnis für den Hauptwohnsitz-Hegering zu führen und hat dort sein Stimmrecht sowie aktives und passives Wahlrecht. </a:t>
            </a:r>
          </a:p>
          <a:p>
            <a:pPr marL="0" indent="0" algn="just">
              <a:buNone/>
            </a:pPr>
            <a:r>
              <a:rPr lang="de-AT" sz="2000" dirty="0"/>
              <a:t>Die  Erklärung ist  bis  </a:t>
            </a:r>
            <a:r>
              <a:rPr lang="de-AT" sz="2000" b="1" dirty="0"/>
              <a:t>31.  Jänner  </a:t>
            </a:r>
            <a:r>
              <a:rPr lang="de-AT" sz="2000" dirty="0"/>
              <a:t>eines Jahres bei der Landesgeschäftsstelle </a:t>
            </a:r>
            <a:r>
              <a:rPr lang="de-AT" sz="2000" u="sng" dirty="0"/>
              <a:t>schriftlich</a:t>
            </a:r>
            <a:r>
              <a:rPr lang="de-AT" sz="2000" dirty="0"/>
              <a:t> abzugeben. Nicht fristgerecht abgegebene Erklärungen gelten erst ab dem nächsten Kalenderjahr. </a:t>
            </a:r>
          </a:p>
          <a:p>
            <a:pPr marL="0" indent="0" algn="just">
              <a:buNone/>
            </a:pPr>
            <a:r>
              <a:rPr lang="de-AT" sz="2000" dirty="0"/>
              <a:t>Das erklärende Mitglied ist bei der Landesgeschäftsstelle im Mitglieder- und Wählverzeichnis solange  für den Hegering zu führen, für welchen sich das Mitglied  erklärt  hat, bis das Mitglied frist- und formgerecht eine abweichende Erklärung abgibt. </a:t>
            </a:r>
          </a:p>
          <a:p>
            <a:pPr marL="0" indent="0" algn="just">
              <a:buNone/>
            </a:pPr>
            <a:endParaRPr lang="de-AT" sz="2000" dirty="0"/>
          </a:p>
          <a:p>
            <a:pPr marL="0" indent="0">
              <a:buNone/>
            </a:pPr>
            <a:endParaRPr lang="de-AT" sz="2000" dirty="0"/>
          </a:p>
        </p:txBody>
      </p:sp>
    </p:spTree>
    <p:extLst>
      <p:ext uri="{BB962C8B-B14F-4D97-AF65-F5344CB8AC3E}">
        <p14:creationId xmlns:p14="http://schemas.microsoft.com/office/powerpoint/2010/main" val="42182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204CC7-48CD-44CD-55A7-469C548D2A3E}"/>
              </a:ext>
            </a:extLst>
          </p:cNvPr>
          <p:cNvSpPr>
            <a:spLocks noGrp="1"/>
          </p:cNvSpPr>
          <p:nvPr>
            <p:ph type="title"/>
          </p:nvPr>
        </p:nvSpPr>
        <p:spPr/>
        <p:txBody>
          <a:bodyPr/>
          <a:lstStyle/>
          <a:p>
            <a:r>
              <a:rPr lang="de-AT" dirty="0"/>
              <a:t>Satzungen der Kärntner Jägerschaft</a:t>
            </a:r>
          </a:p>
        </p:txBody>
      </p:sp>
      <p:sp>
        <p:nvSpPr>
          <p:cNvPr id="3" name="Inhaltsplatzhalter 2">
            <a:extLst>
              <a:ext uri="{FF2B5EF4-FFF2-40B4-BE49-F238E27FC236}">
                <a16:creationId xmlns:a16="http://schemas.microsoft.com/office/drawing/2014/main" id="{3C50BB19-FD18-E512-1610-DB6C5B954384}"/>
              </a:ext>
            </a:extLst>
          </p:cNvPr>
          <p:cNvSpPr>
            <a:spLocks noGrp="1"/>
          </p:cNvSpPr>
          <p:nvPr>
            <p:ph idx="1"/>
          </p:nvPr>
        </p:nvSpPr>
        <p:spPr/>
        <p:txBody>
          <a:bodyPr>
            <a:normAutofit/>
          </a:bodyPr>
          <a:lstStyle/>
          <a:p>
            <a:pPr marL="0" indent="0" algn="just">
              <a:buNone/>
            </a:pPr>
            <a:r>
              <a:rPr lang="de-AT" sz="2000" dirty="0"/>
              <a:t>Die  Mitglieder  der  Kärntner  Jägerschaft  sind  zum  verlässlichen  und  sachgemäßen  Umgang  mit  ihren Jagdwaffen verpflichtet. Sie haben ihre Jagdwaffe regelmäßig auf ihre Sicherheit und Präzision zu überprüfen  und  ihre  Schießfertigkeit  regelmäßig  so  zu  üben,  dass  sie  die  Jagd  sachgemäß und weidgerecht ausüben können. Sie haben an den </a:t>
            </a:r>
            <a:r>
              <a:rPr lang="de-AT" sz="2000" b="1" dirty="0"/>
              <a:t>Hegeringschießen</a:t>
            </a:r>
            <a:r>
              <a:rPr lang="de-AT" sz="2000" dirty="0"/>
              <a:t> teilzunehmen. </a:t>
            </a:r>
          </a:p>
          <a:p>
            <a:pPr marL="0" indent="0" algn="just">
              <a:buNone/>
            </a:pPr>
            <a:r>
              <a:rPr lang="de-AT" sz="2000" dirty="0"/>
              <a:t>Zur  Förderung  des  sachgemäßen  Umgangs  mit  Jagdwaffen  haben  die  Hegeringe  alljährlich  mindestens ein </a:t>
            </a:r>
            <a:r>
              <a:rPr lang="de-AT" sz="2000" b="1" dirty="0"/>
              <a:t>Hegeringschießen</a:t>
            </a:r>
            <a:r>
              <a:rPr lang="de-AT" sz="2000" dirty="0"/>
              <a:t> zu veranstalten (Bestätigung auf Nachweis der Einzahlung des Mitgliedsbeitrages zur Kärntner Jägerschaft).</a:t>
            </a:r>
          </a:p>
          <a:p>
            <a:pPr marL="0" indent="0" algn="just">
              <a:buNone/>
            </a:pPr>
            <a:r>
              <a:rPr lang="de-AT" sz="2000" dirty="0"/>
              <a:t>Kann ein Mitglied nicht am Hegeringschießen teilnehmen </a:t>
            </a:r>
            <a:r>
              <a:rPr lang="de-AT" sz="2000" dirty="0">
                <a:latin typeface="Arial" panose="020B0604020202020204" pitchFamily="34" charset="0"/>
                <a:cs typeface="Arial" panose="020B0604020202020204" pitchFamily="34" charset="0"/>
              </a:rPr>
              <a:t>→</a:t>
            </a:r>
            <a:r>
              <a:rPr lang="de-AT" sz="2000" dirty="0"/>
              <a:t> Bestätigung auch auf einer Schießstätte </a:t>
            </a:r>
          </a:p>
          <a:p>
            <a:pPr marL="0" indent="0" algn="just">
              <a:buNone/>
            </a:pPr>
            <a:r>
              <a:rPr lang="de-AT" sz="2000" b="1" dirty="0">
                <a:solidFill>
                  <a:srgbClr val="FF0000"/>
                </a:solidFill>
              </a:rPr>
              <a:t>Jagdausübungsberechtigte und Jagdschutzorgane haben sich davon zu überzeugen, dass ihre Jagdgäste mit Jagdwaffen verlässlich, sachgemäß und weidgerecht umgehen können.</a:t>
            </a:r>
          </a:p>
          <a:p>
            <a:pPr marL="0" indent="0">
              <a:buNone/>
            </a:pPr>
            <a:endParaRPr lang="de-AT" sz="2000" dirty="0"/>
          </a:p>
        </p:txBody>
      </p:sp>
    </p:spTree>
    <p:extLst>
      <p:ext uri="{BB962C8B-B14F-4D97-AF65-F5344CB8AC3E}">
        <p14:creationId xmlns:p14="http://schemas.microsoft.com/office/powerpoint/2010/main" val="4132884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B712E-380F-2437-2264-02EB6E8A28ED}"/>
              </a:ext>
            </a:extLst>
          </p:cNvPr>
          <p:cNvSpPr>
            <a:spLocks noGrp="1"/>
          </p:cNvSpPr>
          <p:nvPr>
            <p:ph type="title"/>
          </p:nvPr>
        </p:nvSpPr>
        <p:spPr/>
        <p:txBody>
          <a:bodyPr/>
          <a:lstStyle/>
          <a:p>
            <a:r>
              <a:rPr lang="de-DE" dirty="0"/>
              <a:t>Jägerdichte</a:t>
            </a:r>
            <a:endParaRPr lang="de-AT" dirty="0"/>
          </a:p>
        </p:txBody>
      </p:sp>
      <p:sp>
        <p:nvSpPr>
          <p:cNvPr id="3" name="Inhaltsplatzhalter 2">
            <a:extLst>
              <a:ext uri="{FF2B5EF4-FFF2-40B4-BE49-F238E27FC236}">
                <a16:creationId xmlns:a16="http://schemas.microsoft.com/office/drawing/2014/main" id="{5A5F2F9D-1EB1-D6EA-75C1-8FAF70ADE217}"/>
              </a:ext>
            </a:extLst>
          </p:cNvPr>
          <p:cNvSpPr>
            <a:spLocks noGrp="1"/>
          </p:cNvSpPr>
          <p:nvPr>
            <p:ph idx="1"/>
          </p:nvPr>
        </p:nvSpPr>
        <p:spPr/>
        <p:txBody>
          <a:bodyPr>
            <a:normAutofit/>
          </a:bodyPr>
          <a:lstStyle/>
          <a:p>
            <a:pPr marL="0" indent="0">
              <a:buNone/>
            </a:pPr>
            <a:r>
              <a:rPr lang="de-AT" sz="2000" b="1" dirty="0"/>
              <a:t>Jägerdichte</a:t>
            </a:r>
          </a:p>
          <a:p>
            <a:pPr marL="0" indent="0" algn="just">
              <a:buNone/>
            </a:pPr>
            <a:r>
              <a:rPr lang="de-AT" sz="2000" dirty="0"/>
              <a:t>In einem Jagdgebiet dürfen nur so viele Personen die Jagd ständig ausüben, dass auf je   </a:t>
            </a:r>
            <a:r>
              <a:rPr lang="de-AT" sz="2000" b="1" dirty="0"/>
              <a:t>50</a:t>
            </a:r>
            <a:r>
              <a:rPr lang="de-AT" sz="2000" dirty="0"/>
              <a:t> </a:t>
            </a:r>
            <a:r>
              <a:rPr lang="de-AT" sz="2000" b="1" dirty="0"/>
              <a:t>ha</a:t>
            </a:r>
            <a:r>
              <a:rPr lang="de-AT" sz="2000" dirty="0"/>
              <a:t> – bei einem überwiegenden Bestand von Rotwild oder </a:t>
            </a:r>
            <a:r>
              <a:rPr lang="de-AT" sz="2000" dirty="0" err="1"/>
              <a:t>Gamswild</a:t>
            </a:r>
            <a:r>
              <a:rPr lang="de-AT" sz="2000" dirty="0"/>
              <a:t> auf je </a:t>
            </a:r>
            <a:r>
              <a:rPr lang="de-AT" sz="2000" b="1" dirty="0"/>
              <a:t>100</a:t>
            </a:r>
            <a:r>
              <a:rPr lang="de-AT" sz="2000" dirty="0"/>
              <a:t> </a:t>
            </a:r>
            <a:r>
              <a:rPr lang="de-AT" sz="2000" b="1" dirty="0"/>
              <a:t>ha</a:t>
            </a:r>
            <a:r>
              <a:rPr lang="de-AT" sz="2000" dirty="0"/>
              <a:t> – eine Person entfällt.</a:t>
            </a:r>
          </a:p>
          <a:p>
            <a:pPr marL="0" indent="0" algn="just">
              <a:buNone/>
            </a:pPr>
            <a:r>
              <a:rPr lang="de-AT" sz="2000" dirty="0"/>
              <a:t>Auf die zulässige Höchstzahl ist je angefangene </a:t>
            </a:r>
            <a:r>
              <a:rPr lang="de-AT" sz="2000" b="1" dirty="0"/>
              <a:t>1500 ha </a:t>
            </a:r>
            <a:r>
              <a:rPr lang="de-AT" sz="2000" dirty="0"/>
              <a:t>eines Jagdgebietes ein für dieses Jagdgebiet bestelltes und angelobtes </a:t>
            </a:r>
            <a:r>
              <a:rPr lang="de-AT" sz="2000" b="1" dirty="0"/>
              <a:t>Jagdschutzorgan</a:t>
            </a:r>
            <a:r>
              <a:rPr lang="de-AT" sz="2000" dirty="0"/>
              <a:t> </a:t>
            </a:r>
            <a:r>
              <a:rPr lang="de-AT" sz="2000" u="sng" dirty="0"/>
              <a:t>nicht</a:t>
            </a:r>
            <a:r>
              <a:rPr lang="de-AT" sz="2000" dirty="0"/>
              <a:t> anzurechnen.</a:t>
            </a:r>
          </a:p>
          <a:p>
            <a:pPr marL="0" indent="0" algn="just">
              <a:buNone/>
            </a:pPr>
            <a:r>
              <a:rPr lang="de-AT" sz="2000" dirty="0"/>
              <a:t>Für die Teilnahme an </a:t>
            </a:r>
            <a:r>
              <a:rPr lang="de-AT" sz="2000" b="1" dirty="0"/>
              <a:t>Gesellschaftsjagden</a:t>
            </a:r>
            <a:r>
              <a:rPr lang="de-AT" sz="2000" dirty="0"/>
              <a:t> ist ein Jagderlaubnisschein nicht erforderlich.</a:t>
            </a:r>
          </a:p>
          <a:p>
            <a:pPr marL="0" indent="0" algn="just">
              <a:buNone/>
            </a:pPr>
            <a:r>
              <a:rPr lang="de-AT" sz="2000" dirty="0"/>
              <a:t>Zur Ausstellung von Jagderlaubnisscheinen mit einer Gültigkeit von </a:t>
            </a:r>
            <a:r>
              <a:rPr lang="de-AT" sz="2000" b="1" dirty="0"/>
              <a:t>mehr als einer Woche </a:t>
            </a:r>
            <a:r>
              <a:rPr lang="de-AT" sz="2000" dirty="0"/>
              <a:t>ist die Genehmigung des BJM erforderlich (nicht bei Mitgliedern einer JG sowie JSO).</a:t>
            </a:r>
          </a:p>
          <a:p>
            <a:pPr marL="0" indent="0" algn="just">
              <a:buNone/>
            </a:pPr>
            <a:r>
              <a:rPr lang="de-AT" sz="2000" dirty="0"/>
              <a:t>Der Jagdausübungsberechtigte hat dem BJM die erfolgte Ausstellung aller Jagderlaubnisscheine zu </a:t>
            </a:r>
            <a:r>
              <a:rPr lang="de-AT" sz="2000" b="1" dirty="0"/>
              <a:t>melden</a:t>
            </a:r>
            <a:r>
              <a:rPr lang="de-AT" sz="2000" dirty="0"/>
              <a:t>.</a:t>
            </a:r>
          </a:p>
        </p:txBody>
      </p:sp>
    </p:spTree>
    <p:extLst>
      <p:ext uri="{BB962C8B-B14F-4D97-AF65-F5344CB8AC3E}">
        <p14:creationId xmlns:p14="http://schemas.microsoft.com/office/powerpoint/2010/main" val="3748901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CF8EA-33E4-D93F-081F-6350827C91A6}"/>
              </a:ext>
            </a:extLst>
          </p:cNvPr>
          <p:cNvSpPr>
            <a:spLocks noGrp="1"/>
          </p:cNvSpPr>
          <p:nvPr>
            <p:ph type="title"/>
          </p:nvPr>
        </p:nvSpPr>
        <p:spPr/>
        <p:txBody>
          <a:bodyPr/>
          <a:lstStyle/>
          <a:p>
            <a:r>
              <a:rPr lang="de-DE" dirty="0"/>
              <a:t>Abschussmeldungen</a:t>
            </a:r>
          </a:p>
        </p:txBody>
      </p:sp>
      <p:sp>
        <p:nvSpPr>
          <p:cNvPr id="3" name="Inhaltsplatzhalter 2">
            <a:extLst>
              <a:ext uri="{FF2B5EF4-FFF2-40B4-BE49-F238E27FC236}">
                <a16:creationId xmlns:a16="http://schemas.microsoft.com/office/drawing/2014/main" id="{175BE8D3-2AD6-FC9C-AB14-1B82AE3C5827}"/>
              </a:ext>
            </a:extLst>
          </p:cNvPr>
          <p:cNvSpPr>
            <a:spLocks noGrp="1"/>
          </p:cNvSpPr>
          <p:nvPr>
            <p:ph idx="1"/>
          </p:nvPr>
        </p:nvSpPr>
        <p:spPr/>
        <p:txBody>
          <a:bodyPr>
            <a:normAutofit/>
          </a:bodyPr>
          <a:lstStyle/>
          <a:p>
            <a:pPr marL="0" indent="0">
              <a:buNone/>
            </a:pPr>
            <a:r>
              <a:rPr lang="de-DE" sz="2000" b="1" dirty="0"/>
              <a:t>Abschussmeldung § 58 K-JG</a:t>
            </a:r>
          </a:p>
          <a:p>
            <a:pPr marL="0" indent="0" algn="just">
              <a:buNone/>
            </a:pPr>
            <a:r>
              <a:rPr lang="de-DE" sz="1600" dirty="0"/>
              <a:t>Der JAB hat den Abschuss und den Fang eines Wildstückes sowie das Auffinden eines gefallenen Wildstückes unter Angabe des </a:t>
            </a:r>
            <a:r>
              <a:rPr lang="de-DE" sz="1600" dirty="0" err="1"/>
              <a:t>Erlegers</a:t>
            </a:r>
            <a:r>
              <a:rPr lang="de-DE" sz="1600" dirty="0"/>
              <a:t> oder Finders dem HRL binnen </a:t>
            </a:r>
            <a:r>
              <a:rPr lang="de-DE" sz="1600" b="1" dirty="0"/>
              <a:t>einer Woche </a:t>
            </a:r>
            <a:r>
              <a:rPr lang="de-DE" sz="1600" dirty="0"/>
              <a:t>bekanntzugeben, sofern es sich um Wild, das der Abschussplanung unterliegt, oder um Schwarzwild oder Damwild handelt </a:t>
            </a:r>
            <a:r>
              <a:rPr lang="de-DE" sz="1600" b="1" dirty="0"/>
              <a:t>(Abschussmeldung).</a:t>
            </a:r>
            <a:endParaRPr lang="de-DE" sz="800" dirty="0"/>
          </a:p>
          <a:p>
            <a:pPr marL="0" indent="0" algn="just">
              <a:buNone/>
            </a:pPr>
            <a:r>
              <a:rPr lang="de-DE" sz="1600" dirty="0"/>
              <a:t>Sofern die Abschussmeldung in Papierform erfolgt, ist der Vordruck zu verwenden. Nach Maßgabe vorhandener technischer Möglichkeiten kann die Abschussmeldung in </a:t>
            </a:r>
            <a:r>
              <a:rPr lang="de-DE" sz="1600" b="1" dirty="0">
                <a:solidFill>
                  <a:srgbClr val="FF0000"/>
                </a:solidFill>
              </a:rPr>
              <a:t>elektronischer Form</a:t>
            </a:r>
            <a:r>
              <a:rPr lang="de-DE" sz="1600" b="1" dirty="0"/>
              <a:t> </a:t>
            </a:r>
            <a:r>
              <a:rPr lang="de-DE" sz="1600" dirty="0"/>
              <a:t>erfolgen.</a:t>
            </a:r>
          </a:p>
          <a:p>
            <a:pPr marL="0" indent="0" algn="just">
              <a:buNone/>
            </a:pPr>
            <a:r>
              <a:rPr lang="de-DE" sz="2000" b="1" dirty="0"/>
              <a:t>Abschussliste und Wildnachweisung § 59 K-JG</a:t>
            </a:r>
          </a:p>
          <a:p>
            <a:pPr marL="0" indent="0" algn="just">
              <a:buNone/>
            </a:pPr>
            <a:r>
              <a:rPr lang="de-DE" sz="1600" dirty="0"/>
              <a:t>Der Jagdausübungsberechtigte ist verpflichtet, das während des Jagdjahres in seinem Jagdgebiet erlegte, gefangene oder </a:t>
            </a:r>
            <a:r>
              <a:rPr lang="de-DE" sz="1600" dirty="0" err="1"/>
              <a:t>sonstwie</a:t>
            </a:r>
            <a:r>
              <a:rPr lang="de-DE" sz="1600" dirty="0"/>
              <a:t> verendete Wild in einer für jedes Jagdgebiet gesondert geführten Abschussliste zu verzeichnen.</a:t>
            </a:r>
          </a:p>
          <a:p>
            <a:pPr marL="0" indent="0" algn="just">
              <a:buNone/>
            </a:pPr>
            <a:r>
              <a:rPr lang="de-DE" sz="1600" dirty="0"/>
              <a:t>Die Abschussliste ist mit dem Ablauf des Jagdjahres abzuschließen und bis zum </a:t>
            </a:r>
            <a:r>
              <a:rPr lang="de-DE" sz="1600" b="1" dirty="0"/>
              <a:t>15. Jänner </a:t>
            </a:r>
            <a:r>
              <a:rPr lang="de-DE" sz="1600" dirty="0"/>
              <a:t>des folgenden Jahres dem Hegeringleiter zur Weiterleitung an den Bezirksjägermeister zu übermitteln.</a:t>
            </a:r>
          </a:p>
          <a:p>
            <a:pPr marL="0" indent="0" algn="just">
              <a:buNone/>
            </a:pPr>
            <a:endParaRPr lang="de-DE" sz="1600" dirty="0"/>
          </a:p>
          <a:p>
            <a:pPr marL="0" indent="0">
              <a:buNone/>
            </a:pPr>
            <a:endParaRPr lang="de-DE" sz="1000" dirty="0"/>
          </a:p>
          <a:p>
            <a:pPr marL="0" indent="0">
              <a:buNone/>
            </a:pPr>
            <a:endParaRPr lang="de-DE" sz="1600" dirty="0"/>
          </a:p>
        </p:txBody>
      </p:sp>
    </p:spTree>
    <p:extLst>
      <p:ext uri="{BB962C8B-B14F-4D97-AF65-F5344CB8AC3E}">
        <p14:creationId xmlns:p14="http://schemas.microsoft.com/office/powerpoint/2010/main" val="21703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4F19641E-9764-CC09-7513-26EA3F35EE8F}"/>
              </a:ext>
            </a:extLst>
          </p:cNvPr>
          <p:cNvSpPr>
            <a:spLocks noGrp="1"/>
          </p:cNvSpPr>
          <p:nvPr>
            <p:ph type="title"/>
          </p:nvPr>
        </p:nvSpPr>
        <p:spPr>
          <a:xfrm>
            <a:off x="838200" y="365125"/>
            <a:ext cx="5393361" cy="1325563"/>
          </a:xfrm>
        </p:spPr>
        <p:txBody>
          <a:bodyPr>
            <a:normAutofit/>
          </a:bodyPr>
          <a:lstStyle/>
          <a:p>
            <a:r>
              <a:rPr lang="de-DE" dirty="0"/>
              <a:t>Abschussmeldungen</a:t>
            </a:r>
          </a:p>
        </p:txBody>
      </p:sp>
      <p:sp>
        <p:nvSpPr>
          <p:cNvPr id="3" name="Inhaltsplatzhalter 2">
            <a:extLst>
              <a:ext uri="{FF2B5EF4-FFF2-40B4-BE49-F238E27FC236}">
                <a16:creationId xmlns:a16="http://schemas.microsoft.com/office/drawing/2014/main" id="{1207F2E6-702D-752F-B501-0B0969C6DEB9}"/>
              </a:ext>
            </a:extLst>
          </p:cNvPr>
          <p:cNvSpPr>
            <a:spLocks noGrp="1"/>
          </p:cNvSpPr>
          <p:nvPr>
            <p:ph idx="1"/>
          </p:nvPr>
        </p:nvSpPr>
        <p:spPr>
          <a:xfrm>
            <a:off x="838200" y="1604514"/>
            <a:ext cx="6630868" cy="4740302"/>
          </a:xfrm>
        </p:spPr>
        <p:txBody>
          <a:bodyPr>
            <a:normAutofit/>
          </a:bodyPr>
          <a:lstStyle/>
          <a:p>
            <a:pPr marL="0" indent="0">
              <a:buNone/>
            </a:pPr>
            <a:r>
              <a:rPr lang="de-DE" sz="1800" b="1" dirty="0"/>
              <a:t>Nachweis des Abschusses von Wildstücken § 60 K-JG</a:t>
            </a:r>
            <a:endParaRPr lang="de-DE" sz="1800" dirty="0"/>
          </a:p>
          <a:p>
            <a:pPr marL="0" indent="0" algn="just">
              <a:buNone/>
            </a:pPr>
            <a:r>
              <a:rPr lang="de-DE" sz="1600" dirty="0"/>
              <a:t>Der Jagdausübungsberechtigte ist verpflichtet, über Anordnung des Bezirksjägermeisters innerhalb eines Jagdjahres in seinem Jagdgebiet erbeutete Trophäen von Schalenwild von bestimmter Art samt den dazugehörigen linken Unterkiefern dem Bezirksausschuss auf dessen Verlangen unverzüglich vorzulegen. </a:t>
            </a:r>
          </a:p>
          <a:p>
            <a:pPr marL="0" indent="0" algn="just">
              <a:buNone/>
            </a:pPr>
            <a:r>
              <a:rPr lang="de-DE" sz="1600" dirty="0"/>
              <a:t>Der Jagdausübungsberechtigte ist weiters verpflichtet, bei Schalenwild auf begründete Anordnung des Bezirksjägermeisters diesem oder einem von ihm beauftragten Hegeringleiter das </a:t>
            </a:r>
            <a:r>
              <a:rPr lang="de-DE" sz="1600" b="1" dirty="0"/>
              <a:t>Haupt des Stückes </a:t>
            </a:r>
            <a:r>
              <a:rPr lang="de-DE" sz="1600" dirty="0"/>
              <a:t>in der Decke vorzulegen. </a:t>
            </a:r>
            <a:endParaRPr lang="de-DE" sz="1100" dirty="0"/>
          </a:p>
          <a:p>
            <a:pPr marL="0" indent="0" algn="just">
              <a:buNone/>
            </a:pPr>
            <a:r>
              <a:rPr lang="de-DE" sz="1600" dirty="0"/>
              <a:t>Der Jagdausübungsberechtigte ist überdies verpflichtet, die für die jährliche Hegeschau von der Kärntner Jägerschaft bestimmten Trophäen von Schalenwild auszustellen. Bei </a:t>
            </a:r>
            <a:r>
              <a:rPr lang="de-DE" sz="1600" b="1" dirty="0"/>
              <a:t>Hirschen und Rehböcken </a:t>
            </a:r>
            <a:r>
              <a:rPr lang="de-DE" sz="1600" dirty="0"/>
              <a:t>hat er neben den Trophäen den </a:t>
            </a:r>
            <a:r>
              <a:rPr lang="de-DE" sz="1600" b="1" dirty="0"/>
              <a:t>linken Unterkiefer </a:t>
            </a:r>
            <a:r>
              <a:rPr lang="de-DE" sz="1600" dirty="0"/>
              <a:t>auszustellen. Wenn es der Landesausschuss der Kärntner Jägerschaft beschließt, sind die Jagdausübungsberechtigten verpflichtet, auch die </a:t>
            </a:r>
            <a:r>
              <a:rPr lang="de-DE" sz="1600" b="1" dirty="0"/>
              <a:t>linken Unterkiefer von weiblichem </a:t>
            </a:r>
            <a:r>
              <a:rPr lang="de-DE" sz="1600" dirty="0"/>
              <a:t>Schalenwild, Kälbern, Kitzen und Lämmern auszustellen. </a:t>
            </a:r>
          </a:p>
          <a:p>
            <a:pPr marL="0" indent="0">
              <a:buNone/>
            </a:pPr>
            <a:endParaRPr lang="de-DE" sz="1100" dirty="0"/>
          </a:p>
        </p:txBody>
      </p:sp>
      <p:pic>
        <p:nvPicPr>
          <p:cNvPr id="5" name="Grafik 4" descr="Ein Bild, das draußen, Säugetier enthält.&#10;&#10;Automatisch generierte Beschreibung">
            <a:extLst>
              <a:ext uri="{FF2B5EF4-FFF2-40B4-BE49-F238E27FC236}">
                <a16:creationId xmlns:a16="http://schemas.microsoft.com/office/drawing/2014/main" id="{26118296-86EB-EB28-D465-C867337AFF85}"/>
              </a:ext>
            </a:extLst>
          </p:cNvPr>
          <p:cNvPicPr>
            <a:picLocks noChangeAspect="1"/>
          </p:cNvPicPr>
          <p:nvPr/>
        </p:nvPicPr>
        <p:blipFill rotWithShape="1">
          <a:blip r:embed="rId2">
            <a:extLst>
              <a:ext uri="{28A0092B-C50C-407E-A947-70E740481C1C}">
                <a14:useLocalDpi xmlns:a14="http://schemas.microsoft.com/office/drawing/2010/main" val="0"/>
              </a:ext>
            </a:extLst>
          </a:blip>
          <a:srcRect r="2" b="18751"/>
          <a:stretch/>
        </p:blipFill>
        <p:spPr>
          <a:xfrm>
            <a:off x="7469068" y="1825625"/>
            <a:ext cx="3729510" cy="372951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190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EF9EFF-27EE-0951-F9F5-E7218F61C2AB}"/>
              </a:ext>
            </a:extLst>
          </p:cNvPr>
          <p:cNvSpPr>
            <a:spLocks noGrp="1"/>
          </p:cNvSpPr>
          <p:nvPr>
            <p:ph type="title"/>
          </p:nvPr>
        </p:nvSpPr>
        <p:spPr/>
        <p:txBody>
          <a:bodyPr>
            <a:normAutofit/>
          </a:bodyPr>
          <a:lstStyle/>
          <a:p>
            <a:r>
              <a:rPr lang="de-DE" sz="4000" dirty="0"/>
              <a:t>Haftung von Funktionären</a:t>
            </a:r>
          </a:p>
        </p:txBody>
      </p:sp>
      <p:sp>
        <p:nvSpPr>
          <p:cNvPr id="3" name="Inhaltsplatzhalter 2">
            <a:extLst>
              <a:ext uri="{FF2B5EF4-FFF2-40B4-BE49-F238E27FC236}">
                <a16:creationId xmlns:a16="http://schemas.microsoft.com/office/drawing/2014/main" id="{FA755DF5-7BAC-C509-1883-32963590C52E}"/>
              </a:ext>
            </a:extLst>
          </p:cNvPr>
          <p:cNvSpPr>
            <a:spLocks noGrp="1"/>
          </p:cNvSpPr>
          <p:nvPr>
            <p:ph idx="1"/>
          </p:nvPr>
        </p:nvSpPr>
        <p:spPr/>
        <p:txBody>
          <a:bodyPr>
            <a:normAutofit/>
          </a:bodyPr>
          <a:lstStyle/>
          <a:p>
            <a:pPr>
              <a:buFont typeface="Wingdings" panose="05000000000000000000" pitchFamily="2" charset="2"/>
              <a:buChar char="Ø"/>
            </a:pPr>
            <a:r>
              <a:rPr lang="de-DE" sz="2000" b="1" dirty="0"/>
              <a:t>Haftung des Vereines </a:t>
            </a:r>
            <a:r>
              <a:rPr lang="de-DE" sz="2000" dirty="0"/>
              <a:t>mit dessen Vermögen</a:t>
            </a:r>
          </a:p>
          <a:p>
            <a:pPr>
              <a:buFont typeface="Wingdings" panose="05000000000000000000" pitchFamily="2" charset="2"/>
              <a:buChar char="Ø"/>
            </a:pPr>
            <a:r>
              <a:rPr lang="de-DE" sz="2000" dirty="0"/>
              <a:t>Verletzt ein </a:t>
            </a:r>
            <a:r>
              <a:rPr lang="de-DE" sz="2000" b="1" dirty="0"/>
              <a:t>Funktionär</a:t>
            </a:r>
            <a:r>
              <a:rPr lang="de-DE" sz="2000" dirty="0"/>
              <a:t> seine gesetzlichen oder statutarischen Pflichten, haftet  er dem Verein für den daraus entstandenen Schaden. Dies gilt auch für die Rechnungsprüfer.</a:t>
            </a:r>
          </a:p>
          <a:p>
            <a:pPr>
              <a:buFont typeface="Wingdings" panose="05000000000000000000" pitchFamily="2" charset="2"/>
              <a:buChar char="Ø"/>
            </a:pPr>
            <a:r>
              <a:rPr lang="de-DE" sz="2000" b="1" dirty="0"/>
              <a:t>Rechnungsprüfer</a:t>
            </a:r>
            <a:r>
              <a:rPr lang="de-DE" sz="2000" dirty="0"/>
              <a:t> unentgeltlich tätig, dann tritt eine Haftung nur bei Vorsatz oder grober Fahrlässigkeit (Änderung in Statuten möglich)</a:t>
            </a:r>
          </a:p>
          <a:p>
            <a:pPr marL="0" indent="0">
              <a:buNone/>
            </a:pPr>
            <a:endParaRPr lang="de-DE" sz="600" dirty="0"/>
          </a:p>
          <a:p>
            <a:pPr marL="0" indent="0">
              <a:buNone/>
            </a:pPr>
            <a:r>
              <a:rPr lang="de-DE" sz="2000" b="1" dirty="0"/>
              <a:t>Schadenersatz</a:t>
            </a:r>
            <a:r>
              <a:rPr lang="de-DE" sz="2000" dirty="0"/>
              <a:t> bei:</a:t>
            </a:r>
          </a:p>
          <a:p>
            <a:pPr>
              <a:buFont typeface="Wingdings" panose="05000000000000000000" pitchFamily="2" charset="2"/>
              <a:buChar char="ü"/>
            </a:pPr>
            <a:r>
              <a:rPr lang="de-DE" sz="2000" dirty="0"/>
              <a:t>Vereinsvorhaben ohne ausreichende finanzielle Sicherung tätigt</a:t>
            </a:r>
          </a:p>
          <a:p>
            <a:pPr>
              <a:buFont typeface="Wingdings" panose="05000000000000000000" pitchFamily="2" charset="2"/>
              <a:buChar char="ü"/>
            </a:pPr>
            <a:r>
              <a:rPr lang="de-DE" sz="2000" dirty="0"/>
              <a:t>Verpflichtungen betreffend das Finanz- und Rechnungswesen des Vereins missachtet</a:t>
            </a:r>
          </a:p>
          <a:p>
            <a:pPr>
              <a:buFont typeface="Wingdings" panose="05000000000000000000" pitchFamily="2" charset="2"/>
              <a:buChar char="ü"/>
            </a:pPr>
            <a:r>
              <a:rPr lang="de-DE" sz="2000" dirty="0"/>
              <a:t>ein Verhalten, das Schadenersatzpflichten des Vereins gegenüber Vereinsmitgliedern oder Dritten ausgelöst hat, gesetzt hat</a:t>
            </a:r>
          </a:p>
          <a:p>
            <a:pPr marL="0" indent="0">
              <a:buNone/>
            </a:pPr>
            <a:r>
              <a:rPr lang="de-DE" sz="2000" b="1" dirty="0"/>
              <a:t>Haftung </a:t>
            </a:r>
            <a:r>
              <a:rPr lang="de-DE" sz="2000" dirty="0"/>
              <a:t>bei Vereinsfesten, bei denen es zu Unfällen kommt oder Veranstaltungen, bei denen Sicherheitsvorschriften nicht eingehalten werden</a:t>
            </a:r>
          </a:p>
          <a:p>
            <a:pPr marL="0" indent="0">
              <a:buNone/>
            </a:pPr>
            <a:endParaRPr lang="de-DE" sz="2200" dirty="0"/>
          </a:p>
          <a:p>
            <a:endParaRPr lang="de-DE" dirty="0"/>
          </a:p>
        </p:txBody>
      </p:sp>
    </p:spTree>
    <p:extLst>
      <p:ext uri="{BB962C8B-B14F-4D97-AF65-F5344CB8AC3E}">
        <p14:creationId xmlns:p14="http://schemas.microsoft.com/office/powerpoint/2010/main" val="445693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BFDCBD-EF74-8C8C-0A64-DF1125206122}"/>
              </a:ext>
            </a:extLst>
          </p:cNvPr>
          <p:cNvSpPr>
            <a:spLocks noGrp="1"/>
          </p:cNvSpPr>
          <p:nvPr>
            <p:ph type="title"/>
          </p:nvPr>
        </p:nvSpPr>
        <p:spPr/>
        <p:txBody>
          <a:bodyPr/>
          <a:lstStyle/>
          <a:p>
            <a:r>
              <a:rPr lang="de-DE" dirty="0"/>
              <a:t>Verhalten im Jagdgebiet § 69 K-JG</a:t>
            </a:r>
          </a:p>
        </p:txBody>
      </p:sp>
      <p:sp>
        <p:nvSpPr>
          <p:cNvPr id="3" name="Inhaltsplatzhalter 2">
            <a:extLst>
              <a:ext uri="{FF2B5EF4-FFF2-40B4-BE49-F238E27FC236}">
                <a16:creationId xmlns:a16="http://schemas.microsoft.com/office/drawing/2014/main" id="{5B78C24C-D3A1-5C3D-B77C-FA7670CF451A}"/>
              </a:ext>
            </a:extLst>
          </p:cNvPr>
          <p:cNvSpPr>
            <a:spLocks noGrp="1"/>
          </p:cNvSpPr>
          <p:nvPr>
            <p:ph idx="1"/>
          </p:nvPr>
        </p:nvSpPr>
        <p:spPr/>
        <p:txBody>
          <a:bodyPr>
            <a:normAutofit/>
          </a:bodyPr>
          <a:lstStyle/>
          <a:p>
            <a:pPr marL="0" indent="0">
              <a:buNone/>
            </a:pPr>
            <a:r>
              <a:rPr lang="de-DE" sz="2000" b="1" dirty="0"/>
              <a:t>Verhalten im Jagdgebiet</a:t>
            </a:r>
          </a:p>
          <a:p>
            <a:pPr marL="0" indent="0" algn="just">
              <a:buNone/>
            </a:pPr>
            <a:r>
              <a:rPr lang="de-DE" sz="1600" dirty="0"/>
              <a:t>Es ist jedermann </a:t>
            </a:r>
            <a:r>
              <a:rPr lang="de-DE" sz="1600" b="1" dirty="0"/>
              <a:t>verboten</a:t>
            </a:r>
            <a:r>
              <a:rPr lang="de-DE" sz="1600" dirty="0"/>
              <a:t>, ein Jagdgebiet außerhalb der öffentlichen Straßen und Wege und solcher Wege, die allgemein als Verbindung zwischen Ortschaften und Gehöften benützt werden, </a:t>
            </a:r>
            <a:r>
              <a:rPr lang="de-DE" sz="1600" b="1" dirty="0"/>
              <a:t>ohne schriftliche Bewilligung des Jagdausübungsberechtigten </a:t>
            </a:r>
            <a:r>
              <a:rPr lang="de-DE" sz="1600" dirty="0"/>
              <a:t>mit einem </a:t>
            </a:r>
            <a:r>
              <a:rPr lang="de-DE" sz="1600" b="1" dirty="0"/>
              <a:t>Gewehr</a:t>
            </a:r>
            <a:r>
              <a:rPr lang="de-DE" sz="1600" dirty="0"/>
              <a:t>, ….. zu durchstreifen.  Die schriftliche Bewilligung des Jagdausübungsberechtigten ist auch für den </a:t>
            </a:r>
            <a:r>
              <a:rPr lang="de-DE" sz="1600" b="1" dirty="0"/>
              <a:t>Transport von erlegtem oder gefallenem Schalenwild </a:t>
            </a:r>
            <a:r>
              <a:rPr lang="de-DE" sz="1600" dirty="0"/>
              <a:t>durch ein fremdes Jagdgebiet außerhalb der öffentlichen Straßen und Wege und außerhalb sonstiger Wege, die allgemein als Verbindung zwischen Ortschaften oder Gehöften benützt werden, erforderlich.</a:t>
            </a:r>
          </a:p>
          <a:p>
            <a:pPr marL="0" indent="0">
              <a:buNone/>
            </a:pPr>
            <a:endParaRPr lang="de-DE" sz="800" dirty="0"/>
          </a:p>
          <a:p>
            <a:pPr marL="0" indent="0">
              <a:buNone/>
            </a:pPr>
            <a:r>
              <a:rPr lang="de-DE" sz="2000" b="1" dirty="0"/>
              <a:t>Wildunfall</a:t>
            </a:r>
          </a:p>
          <a:p>
            <a:pPr marL="0" indent="0" algn="just">
              <a:buNone/>
            </a:pPr>
            <a:r>
              <a:rPr lang="de-DE" sz="1600" dirty="0"/>
              <a:t>Wird Wild von Fahrzeugen verletzt  oder getötet, so hat der </a:t>
            </a:r>
            <a:r>
              <a:rPr lang="de-DE" sz="1600" b="1" dirty="0"/>
              <a:t>Lenker des Fahrzeuges </a:t>
            </a:r>
            <a:r>
              <a:rPr lang="de-DE" sz="1600" dirty="0"/>
              <a:t>dies der nächsten Sicherheitsdienststelle, dem Jagdausübungsberechtigten oder dessen Jagdschutzorgan zu </a:t>
            </a:r>
            <a:r>
              <a:rPr lang="de-DE" sz="1600" b="1" dirty="0"/>
              <a:t>melden</a:t>
            </a:r>
            <a:r>
              <a:rPr lang="de-DE" sz="1600" dirty="0"/>
              <a:t>. </a:t>
            </a:r>
          </a:p>
          <a:p>
            <a:pPr marL="0" indent="0" algn="just">
              <a:buNone/>
            </a:pPr>
            <a:r>
              <a:rPr lang="de-DE" sz="1600" dirty="0"/>
              <a:t>Der </a:t>
            </a:r>
            <a:r>
              <a:rPr lang="de-DE" sz="1600" b="1" dirty="0"/>
              <a:t>Jagdausübungsberechtigte </a:t>
            </a:r>
            <a:r>
              <a:rPr lang="de-DE" sz="1600" dirty="0"/>
              <a:t>oder dessen </a:t>
            </a:r>
            <a:r>
              <a:rPr lang="de-DE" sz="1600" b="1" dirty="0"/>
              <a:t>Jagdschutzorgan </a:t>
            </a:r>
            <a:r>
              <a:rPr lang="de-DE" sz="1600" b="1" dirty="0">
                <a:solidFill>
                  <a:srgbClr val="FF0000"/>
                </a:solidFill>
              </a:rPr>
              <a:t>hat</a:t>
            </a:r>
            <a:r>
              <a:rPr lang="de-DE" sz="1600" dirty="0"/>
              <a:t> nach Erhalt einer Meldung unverzüglich für die Bergung des Wildes zu sorgen, sofern dies ohne Gefährdung seiner körperlichen Sicherheit möglich ist, und erforderlichenfalls eine Nachsuche durchzuführen.</a:t>
            </a:r>
          </a:p>
          <a:p>
            <a:pPr marL="0" indent="0">
              <a:buNone/>
            </a:pPr>
            <a:endParaRPr lang="de-DE" sz="2000" dirty="0"/>
          </a:p>
        </p:txBody>
      </p:sp>
    </p:spTree>
    <p:extLst>
      <p:ext uri="{BB962C8B-B14F-4D97-AF65-F5344CB8AC3E}">
        <p14:creationId xmlns:p14="http://schemas.microsoft.com/office/powerpoint/2010/main" val="3540155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3B3C9F-C28E-2CC0-CA74-D2991A91F620}"/>
              </a:ext>
            </a:extLst>
          </p:cNvPr>
          <p:cNvSpPr>
            <a:spLocks noGrp="1" noChangeArrowheads="1"/>
          </p:cNvSpPr>
          <p:nvPr>
            <p:ph type="title"/>
          </p:nvPr>
        </p:nvSpPr>
        <p:spPr>
          <a:xfrm>
            <a:off x="2109788" y="768351"/>
            <a:ext cx="3986212" cy="993775"/>
          </a:xfrm>
        </p:spPr>
        <p:txBody>
          <a:bodyPr/>
          <a:lstStyle/>
          <a:p>
            <a:pPr eaLnBrk="1" hangingPunct="1"/>
            <a:r>
              <a:rPr lang="de-DE" altLang="de-DE" dirty="0"/>
              <a:t>Disziplinarrecht</a:t>
            </a:r>
            <a:endParaRPr lang="de-AT" altLang="de-DE" dirty="0"/>
          </a:p>
        </p:txBody>
      </p:sp>
      <p:sp>
        <p:nvSpPr>
          <p:cNvPr id="3" name="Inhaltsplatzhalter 2">
            <a:extLst>
              <a:ext uri="{FF2B5EF4-FFF2-40B4-BE49-F238E27FC236}">
                <a16:creationId xmlns:a16="http://schemas.microsoft.com/office/drawing/2014/main" id="{B899E268-F7C6-8708-B46C-8EBC8B3E569E}"/>
              </a:ext>
            </a:extLst>
          </p:cNvPr>
          <p:cNvSpPr>
            <a:spLocks noGrp="1"/>
          </p:cNvSpPr>
          <p:nvPr>
            <p:ph idx="1"/>
          </p:nvPr>
        </p:nvSpPr>
        <p:spPr>
          <a:xfrm>
            <a:off x="810883" y="1681164"/>
            <a:ext cx="6538823" cy="4535487"/>
          </a:xfrm>
        </p:spPr>
        <p:txBody>
          <a:bodyPr rtlCol="0">
            <a:normAutofit lnSpcReduction="10000"/>
          </a:bodyPr>
          <a:lstStyle/>
          <a:p>
            <a:pPr marL="0" indent="0" algn="just">
              <a:lnSpc>
                <a:spcPct val="120000"/>
              </a:lnSpc>
              <a:spcBef>
                <a:spcPts val="600"/>
              </a:spcBef>
              <a:buNone/>
              <a:defRPr/>
            </a:pPr>
            <a:r>
              <a:rPr lang="de-AT" sz="1600" dirty="0"/>
              <a:t>Vergehen der </a:t>
            </a:r>
            <a:r>
              <a:rPr lang="de-AT" sz="1600" b="1" dirty="0"/>
              <a:t>Mitglieder der Kärntner Jägerschaft </a:t>
            </a:r>
            <a:r>
              <a:rPr lang="de-AT" sz="1600" dirty="0"/>
              <a:t>gegen die </a:t>
            </a:r>
            <a:r>
              <a:rPr lang="de-AT" sz="1600" b="1" dirty="0"/>
              <a:t>Standespflichten</a:t>
            </a:r>
            <a:r>
              <a:rPr lang="de-AT" sz="1600" dirty="0"/>
              <a:t>, die nicht länger als </a:t>
            </a:r>
            <a:r>
              <a:rPr lang="de-AT" sz="1600" b="1" dirty="0"/>
              <a:t>fünf</a:t>
            </a:r>
            <a:r>
              <a:rPr lang="de-AT" sz="1600" dirty="0"/>
              <a:t> Jahre (bis zu zehn Jahre) vom Zeitpunkt der ersten Verfolgungshandlung (Ladung, Vernehmung, etc.) zurückliegen, werden von einem Disziplinarrat der Kärntner Jägerschaft geahndet. </a:t>
            </a:r>
          </a:p>
          <a:p>
            <a:pPr marL="0" indent="0" algn="just">
              <a:lnSpc>
                <a:spcPct val="120000"/>
              </a:lnSpc>
              <a:spcBef>
                <a:spcPts val="600"/>
              </a:spcBef>
              <a:buNone/>
              <a:defRPr/>
            </a:pPr>
            <a:r>
              <a:rPr lang="de-AT" sz="1600" dirty="0"/>
              <a:t>Ein  </a:t>
            </a:r>
            <a:r>
              <a:rPr lang="de-AT" sz="1600" b="1" dirty="0"/>
              <a:t>Vergehen</a:t>
            </a:r>
            <a:r>
              <a:rPr lang="de-AT" sz="1600" dirty="0"/>
              <a:t>  gegen  die  Standespflichten  liegt  vor,  wenn  ein  Mitglied  der  Kärntner  Jägerschaft</a:t>
            </a:r>
          </a:p>
          <a:p>
            <a:pPr algn="just">
              <a:lnSpc>
                <a:spcPct val="120000"/>
              </a:lnSpc>
              <a:spcBef>
                <a:spcPts val="600"/>
              </a:spcBef>
              <a:buFont typeface="Wingdings" panose="05000000000000000000" pitchFamily="2" charset="2"/>
              <a:buChar char="ü"/>
              <a:defRPr/>
            </a:pPr>
            <a:r>
              <a:rPr lang="de-AT" sz="1400" dirty="0"/>
              <a:t>wiederholt oder  gröblich  jagdrechtliche  Vorschriften  übertritt  </a:t>
            </a:r>
          </a:p>
          <a:p>
            <a:pPr algn="just">
              <a:lnSpc>
                <a:spcPct val="120000"/>
              </a:lnSpc>
              <a:spcBef>
                <a:spcPts val="600"/>
              </a:spcBef>
              <a:buFont typeface="Wingdings" panose="05000000000000000000" pitchFamily="2" charset="2"/>
              <a:buChar char="ü"/>
              <a:defRPr/>
            </a:pPr>
            <a:r>
              <a:rPr lang="de-AT" sz="1400" dirty="0"/>
              <a:t>Grundsätze  der  Weidgerechtigkeit  missachtet  oder  </a:t>
            </a:r>
          </a:p>
          <a:p>
            <a:pPr algn="just">
              <a:lnSpc>
                <a:spcPct val="120000"/>
              </a:lnSpc>
              <a:spcBef>
                <a:spcPts val="600"/>
              </a:spcBef>
              <a:buFont typeface="Wingdings" panose="05000000000000000000" pitchFamily="2" charset="2"/>
              <a:buChar char="ü"/>
              <a:defRPr/>
            </a:pPr>
            <a:r>
              <a:rPr lang="de-AT" sz="1400" dirty="0"/>
              <a:t>die Satzung und Interessen der Kärntner Jägerschaft verletzt</a:t>
            </a:r>
          </a:p>
          <a:p>
            <a:pPr marL="0" indent="0">
              <a:buNone/>
              <a:defRPr/>
            </a:pPr>
            <a:r>
              <a:rPr lang="de-DE" sz="1600" b="1" dirty="0"/>
              <a:t>Disziplinarstrafen</a:t>
            </a:r>
            <a:r>
              <a:rPr lang="de-DE" sz="1600" dirty="0"/>
              <a:t> sind: </a:t>
            </a:r>
          </a:p>
          <a:p>
            <a:pPr marL="0" indent="0">
              <a:buNone/>
              <a:defRPr/>
            </a:pPr>
            <a:r>
              <a:rPr lang="de-DE" sz="1400" dirty="0"/>
              <a:t>a) der einfache Verweis,  </a:t>
            </a:r>
          </a:p>
          <a:p>
            <a:pPr marL="0" indent="0">
              <a:buNone/>
              <a:defRPr/>
            </a:pPr>
            <a:r>
              <a:rPr lang="de-DE" sz="1400" dirty="0"/>
              <a:t>b) der strenge Verweis, </a:t>
            </a:r>
          </a:p>
          <a:p>
            <a:pPr marL="0" indent="0">
              <a:buNone/>
              <a:defRPr/>
            </a:pPr>
            <a:r>
              <a:rPr lang="de-DE" sz="1400" dirty="0"/>
              <a:t>c) der Ausschluss aus der Kärntner Jägerschaft auf bestimmte Zeit, </a:t>
            </a:r>
          </a:p>
          <a:p>
            <a:pPr marL="0" indent="0">
              <a:buNone/>
              <a:defRPr/>
            </a:pPr>
            <a:r>
              <a:rPr lang="de-DE" sz="1400" dirty="0"/>
              <a:t>d) der Ausschluss aus der Kärntner Jägerschaft auf Dauer. </a:t>
            </a:r>
          </a:p>
          <a:p>
            <a:pPr marL="0" indent="0">
              <a:buNone/>
              <a:defRPr/>
            </a:pPr>
            <a:endParaRPr lang="de-DE" sz="1400" dirty="0"/>
          </a:p>
          <a:p>
            <a:pPr marL="0" indent="0">
              <a:buNone/>
              <a:defRPr/>
            </a:pPr>
            <a:endParaRPr lang="de-DE" sz="1350" b="1" dirty="0"/>
          </a:p>
          <a:p>
            <a:pPr>
              <a:buFont typeface="Wingdings" panose="05000000000000000000" pitchFamily="2" charset="2"/>
              <a:buChar char="Ø"/>
              <a:defRPr/>
            </a:pPr>
            <a:endParaRPr lang="de-AT" sz="1350" dirty="0"/>
          </a:p>
        </p:txBody>
      </p:sp>
      <p:sp>
        <p:nvSpPr>
          <p:cNvPr id="4" name="Foliennummernplatzhalter 3">
            <a:extLst>
              <a:ext uri="{FF2B5EF4-FFF2-40B4-BE49-F238E27FC236}">
                <a16:creationId xmlns:a16="http://schemas.microsoft.com/office/drawing/2014/main" id="{D593D5F6-8EB5-DFD5-2A4F-B4B325CBB1F3}"/>
              </a:ext>
            </a:extLst>
          </p:cNvPr>
          <p:cNvSpPr>
            <a:spLocks noGrp="1"/>
          </p:cNvSpPr>
          <p:nvPr>
            <p:ph type="sldNum" sz="quarter" idx="12"/>
          </p:nvPr>
        </p:nvSpPr>
        <p:spPr>
          <a:xfrm>
            <a:off x="9774238" y="5438776"/>
            <a:ext cx="411162" cy="411163"/>
          </a:xfrm>
          <a:prstGeom prst="ellipse">
            <a:avLst/>
          </a:prstGeom>
          <a:solidFill>
            <a:srgbClr val="465237"/>
          </a:solidFill>
        </p:spPr>
        <p:txBody>
          <a:bodyPr>
            <a:normAutofit fontScale="70000" lnSpcReduction="20000"/>
          </a:bodyPr>
          <a:lstStyle/>
          <a:p>
            <a:pPr algn="ctr" defTabSz="685800">
              <a:spcAft>
                <a:spcPts val="450"/>
              </a:spcAft>
              <a:defRPr/>
            </a:pPr>
            <a:fld id="{2170223A-C92C-4A20-8509-5C91A49D47CF}" type="slidenum">
              <a:rPr lang="de-AT" sz="1125">
                <a:solidFill>
                  <a:srgbClr val="FFFFFF"/>
                </a:solidFill>
                <a:latin typeface="Calibri" panose="020F0502020204030204"/>
              </a:rPr>
              <a:pPr algn="ctr" defTabSz="685800">
                <a:spcAft>
                  <a:spcPts val="450"/>
                </a:spcAft>
                <a:defRPr/>
              </a:pPr>
              <a:t>17</a:t>
            </a:fld>
            <a:endParaRPr lang="de-AT" sz="1125">
              <a:solidFill>
                <a:srgbClr val="FFFFFF"/>
              </a:solidFill>
              <a:latin typeface="Calibri" panose="020F0502020204030204"/>
            </a:endParaRPr>
          </a:p>
        </p:txBody>
      </p:sp>
      <p:pic>
        <p:nvPicPr>
          <p:cNvPr id="9" name="Grafik 8" descr="Ein Bild, das Sofa, Sweatshirt enthält.&#10;&#10;Automatisch generierte Beschreibung">
            <a:extLst>
              <a:ext uri="{FF2B5EF4-FFF2-40B4-BE49-F238E27FC236}">
                <a16:creationId xmlns:a16="http://schemas.microsoft.com/office/drawing/2014/main" id="{B3A36342-0EFC-6163-41ED-668E7470BCDE}"/>
              </a:ext>
            </a:extLst>
          </p:cNvPr>
          <p:cNvPicPr>
            <a:picLocks noChangeAspect="1"/>
          </p:cNvPicPr>
          <p:nvPr/>
        </p:nvPicPr>
        <p:blipFill>
          <a:blip r:embed="rId2"/>
          <a:stretch>
            <a:fillRect/>
          </a:stretch>
        </p:blipFill>
        <p:spPr>
          <a:xfrm rot="5400000">
            <a:off x="8214235" y="2007577"/>
            <a:ext cx="2259947" cy="1271220"/>
          </a:xfrm>
          <a:prstGeom prst="rect">
            <a:avLst/>
          </a:prstGeom>
          <a:ln>
            <a:noFill/>
          </a:ln>
          <a:effectLst>
            <a:softEdge rad="112500"/>
          </a:effectLst>
        </p:spPr>
      </p:pic>
      <p:pic>
        <p:nvPicPr>
          <p:cNvPr id="5" name="Grafik 4">
            <a:extLst>
              <a:ext uri="{FF2B5EF4-FFF2-40B4-BE49-F238E27FC236}">
                <a16:creationId xmlns:a16="http://schemas.microsoft.com/office/drawing/2014/main" id="{E1E5F792-C16F-110F-0BEE-5C0EE0BFB136}"/>
              </a:ext>
            </a:extLst>
          </p:cNvPr>
          <p:cNvPicPr>
            <a:picLocks noChangeAspect="1"/>
          </p:cNvPicPr>
          <p:nvPr/>
        </p:nvPicPr>
        <p:blipFill>
          <a:blip r:embed="rId3"/>
          <a:stretch>
            <a:fillRect/>
          </a:stretch>
        </p:blipFill>
        <p:spPr>
          <a:xfrm>
            <a:off x="8023300" y="3939576"/>
            <a:ext cx="2781549" cy="2085046"/>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Freihand 5">
                <a:extLst>
                  <a:ext uri="{FF2B5EF4-FFF2-40B4-BE49-F238E27FC236}">
                    <a16:creationId xmlns:a16="http://schemas.microsoft.com/office/drawing/2014/main" id="{169B1BDB-FF93-DDAA-B96A-D98DD5474FB7}"/>
                  </a:ext>
                </a:extLst>
              </p14:cNvPr>
              <p14:cNvContentPartPr/>
              <p14:nvPr/>
            </p14:nvContentPartPr>
            <p14:xfrm>
              <a:off x="8293937" y="5046032"/>
              <a:ext cx="1548720" cy="740520"/>
            </p14:xfrm>
          </p:contentPart>
        </mc:Choice>
        <mc:Fallback>
          <p:pic>
            <p:nvPicPr>
              <p:cNvPr id="6" name="Freihand 5">
                <a:extLst>
                  <a:ext uri="{FF2B5EF4-FFF2-40B4-BE49-F238E27FC236}">
                    <a16:creationId xmlns:a16="http://schemas.microsoft.com/office/drawing/2014/main" id="{169B1BDB-FF93-DDAA-B96A-D98DD5474FB7}"/>
                  </a:ext>
                </a:extLst>
              </p:cNvPr>
              <p:cNvPicPr/>
              <p:nvPr/>
            </p:nvPicPr>
            <p:blipFill>
              <a:blip r:embed="rId5"/>
              <a:stretch>
                <a:fillRect/>
              </a:stretch>
            </p:blipFill>
            <p:spPr>
              <a:xfrm>
                <a:off x="8285297" y="5037032"/>
                <a:ext cx="1566360" cy="758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183C8A-1CA6-4A24-AD9C-AD1E7A994A6D}"/>
              </a:ext>
            </a:extLst>
          </p:cNvPr>
          <p:cNvSpPr>
            <a:spLocks noGrp="1"/>
          </p:cNvSpPr>
          <p:nvPr>
            <p:ph type="title"/>
          </p:nvPr>
        </p:nvSpPr>
        <p:spPr/>
        <p:txBody>
          <a:bodyPr/>
          <a:lstStyle/>
          <a:p>
            <a:r>
              <a:rPr lang="de-DE" dirty="0"/>
              <a:t>Gesetzliche Änderungen</a:t>
            </a:r>
            <a:endParaRPr lang="de-AT" dirty="0"/>
          </a:p>
        </p:txBody>
      </p:sp>
      <p:sp>
        <p:nvSpPr>
          <p:cNvPr id="3" name="Inhaltsplatzhalter 2">
            <a:extLst>
              <a:ext uri="{FF2B5EF4-FFF2-40B4-BE49-F238E27FC236}">
                <a16:creationId xmlns:a16="http://schemas.microsoft.com/office/drawing/2014/main" id="{60E73EA5-ABE8-4D65-956D-5AD5EE300900}"/>
              </a:ext>
            </a:extLst>
          </p:cNvPr>
          <p:cNvSpPr>
            <a:spLocks noGrp="1"/>
          </p:cNvSpPr>
          <p:nvPr>
            <p:ph idx="1"/>
          </p:nvPr>
        </p:nvSpPr>
        <p:spPr/>
        <p:txBody>
          <a:bodyPr>
            <a:normAutofit/>
          </a:bodyPr>
          <a:lstStyle/>
          <a:p>
            <a:pPr marL="0" indent="0">
              <a:buNone/>
            </a:pPr>
            <a:r>
              <a:rPr lang="de-AT" sz="2400" b="1" dirty="0"/>
              <a:t>Gesetzliche Änderungen der letzten Monate im KJ</a:t>
            </a:r>
          </a:p>
          <a:p>
            <a:pPr marL="0" indent="0">
              <a:buNone/>
            </a:pPr>
            <a:endParaRPr lang="de-AT" sz="1400" dirty="0"/>
          </a:p>
          <a:p>
            <a:pPr marL="0" indent="0" algn="just">
              <a:buNone/>
            </a:pPr>
            <a:r>
              <a:rPr lang="de-AT" sz="2000" b="1" dirty="0"/>
              <a:t>Seit 23. Jänner 2021 in Geltung …</a:t>
            </a:r>
          </a:p>
          <a:p>
            <a:pPr marL="0" indent="0" algn="just">
              <a:buNone/>
            </a:pPr>
            <a:r>
              <a:rPr lang="de-AT" sz="2000" dirty="0"/>
              <a:t>….. Erlaubnis zum zusätzlichen Abschuss (ZA1 und ZA2)</a:t>
            </a:r>
            <a:endParaRPr lang="de-DE" sz="2000" dirty="0"/>
          </a:p>
          <a:p>
            <a:pPr marL="0" indent="0">
              <a:buNone/>
            </a:pPr>
            <a:r>
              <a:rPr lang="de-DE" sz="2000" dirty="0"/>
              <a:t>..... Möglichkeit von Infrarot- oder elektronischen Zielgeräten zur Bejagung von </a:t>
            </a:r>
            <a:r>
              <a:rPr lang="de-DE" sz="2000" b="1" dirty="0"/>
              <a:t>Schwarzwild </a:t>
            </a:r>
            <a:r>
              <a:rPr lang="de-DE" sz="2000" dirty="0"/>
              <a:t>nach dem Erwerb der erforderlichen Kenntnisse und Fähigkeiten </a:t>
            </a:r>
          </a:p>
          <a:p>
            <a:pPr marL="0" indent="0">
              <a:buNone/>
            </a:pPr>
            <a:endParaRPr lang="de-DE" sz="1400" dirty="0"/>
          </a:p>
          <a:p>
            <a:pPr marL="0" indent="0">
              <a:buNone/>
            </a:pPr>
            <a:r>
              <a:rPr lang="de-DE" sz="2000" b="1" dirty="0"/>
              <a:t>Seit 24. August 2022 in Geltung …</a:t>
            </a:r>
          </a:p>
          <a:p>
            <a:pPr marL="0" indent="0">
              <a:buNone/>
            </a:pPr>
            <a:r>
              <a:rPr lang="de-DE" sz="2000" dirty="0"/>
              <a:t>….. Möglichkeit von Infrarot- oder elektronischen Zielgeräten zur Bejagung des </a:t>
            </a:r>
            <a:r>
              <a:rPr lang="de-DE" sz="2000" b="1" dirty="0"/>
              <a:t>Wolfes</a:t>
            </a:r>
            <a:endParaRPr lang="de-AT" sz="2000" b="1" dirty="0"/>
          </a:p>
          <a:p>
            <a:pPr marL="0" indent="0" algn="just">
              <a:buNone/>
            </a:pPr>
            <a:endParaRPr lang="de-AT" sz="2000" dirty="0"/>
          </a:p>
        </p:txBody>
      </p:sp>
    </p:spTree>
    <p:extLst>
      <p:ext uri="{BB962C8B-B14F-4D97-AF65-F5344CB8AC3E}">
        <p14:creationId xmlns:p14="http://schemas.microsoft.com/office/powerpoint/2010/main" val="2482347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7F4612-9C69-D857-B5B2-9F85901C2838}"/>
              </a:ext>
            </a:extLst>
          </p:cNvPr>
          <p:cNvSpPr>
            <a:spLocks noGrp="1"/>
          </p:cNvSpPr>
          <p:nvPr>
            <p:ph type="title"/>
          </p:nvPr>
        </p:nvSpPr>
        <p:spPr>
          <a:xfrm>
            <a:off x="838201" y="923926"/>
            <a:ext cx="5257799" cy="952500"/>
          </a:xfrm>
        </p:spPr>
        <p:txBody>
          <a:bodyPr>
            <a:normAutofit/>
          </a:bodyPr>
          <a:lstStyle/>
          <a:p>
            <a:r>
              <a:rPr lang="de-DE" sz="4000" dirty="0"/>
              <a:t>G</a:t>
            </a:r>
            <a:r>
              <a:rPr lang="de-AT" sz="4000" dirty="0" err="1"/>
              <a:t>esetzliche</a:t>
            </a:r>
            <a:r>
              <a:rPr lang="de-AT" sz="4000" dirty="0"/>
              <a:t> Änderungen</a:t>
            </a:r>
          </a:p>
        </p:txBody>
      </p:sp>
      <p:sp>
        <p:nvSpPr>
          <p:cNvPr id="3" name="Inhaltsplatzhalter 2">
            <a:extLst>
              <a:ext uri="{FF2B5EF4-FFF2-40B4-BE49-F238E27FC236}">
                <a16:creationId xmlns:a16="http://schemas.microsoft.com/office/drawing/2014/main" id="{EF2320DF-DF8F-DF2C-6333-8C7973A42C4A}"/>
              </a:ext>
            </a:extLst>
          </p:cNvPr>
          <p:cNvSpPr>
            <a:spLocks noGrp="1"/>
          </p:cNvSpPr>
          <p:nvPr>
            <p:ph idx="1"/>
          </p:nvPr>
        </p:nvSpPr>
        <p:spPr>
          <a:xfrm>
            <a:off x="838201" y="1800225"/>
            <a:ext cx="4352924" cy="4376737"/>
          </a:xfrm>
        </p:spPr>
        <p:txBody>
          <a:bodyPr>
            <a:normAutofit/>
          </a:bodyPr>
          <a:lstStyle/>
          <a:p>
            <a:pPr marL="0" indent="0">
              <a:buNone/>
            </a:pPr>
            <a:r>
              <a:rPr lang="de-AT" sz="1600" b="1" dirty="0"/>
              <a:t>Durchführung zum Kärntner Jagdgesetz</a:t>
            </a:r>
          </a:p>
          <a:p>
            <a:pPr marL="0" indent="0">
              <a:buNone/>
            </a:pPr>
            <a:r>
              <a:rPr lang="de-AT" sz="1600" b="1" dirty="0"/>
              <a:t>Seit 29. Juli 2022 in Geltung … </a:t>
            </a:r>
          </a:p>
          <a:p>
            <a:pPr marL="0" indent="0">
              <a:buNone/>
            </a:pPr>
            <a:r>
              <a:rPr lang="de-AT" sz="1400" dirty="0"/>
              <a:t>… Schusszeit für den Goldschakal vom 1. Oktober bis 15. März</a:t>
            </a:r>
          </a:p>
          <a:p>
            <a:pPr marL="0" indent="0">
              <a:buNone/>
            </a:pPr>
            <a:r>
              <a:rPr lang="de-AT" sz="1600" b="1" dirty="0"/>
              <a:t>VO Ausnahme von der Schonzeit für …</a:t>
            </a:r>
          </a:p>
          <a:p>
            <a:pPr marL="0" indent="0">
              <a:buNone/>
            </a:pPr>
            <a:r>
              <a:rPr lang="de-AT" sz="1400" dirty="0"/>
              <a:t>….. den Wolf bis zum 28. Jänner 2024 (Änderungen)</a:t>
            </a:r>
          </a:p>
          <a:p>
            <a:pPr marL="0" indent="0">
              <a:buNone/>
            </a:pPr>
            <a:r>
              <a:rPr lang="de-AT" sz="1400" dirty="0"/>
              <a:t>….. Auer- und </a:t>
            </a:r>
            <a:r>
              <a:rPr lang="de-AT" sz="1400" dirty="0" err="1"/>
              <a:t>Birkhahnen</a:t>
            </a:r>
            <a:r>
              <a:rPr lang="de-AT" sz="1400" dirty="0"/>
              <a:t> bis März 2025</a:t>
            </a:r>
          </a:p>
          <a:p>
            <a:pPr marL="0" indent="0">
              <a:buNone/>
            </a:pPr>
            <a:r>
              <a:rPr lang="de-AT" sz="1400" dirty="0"/>
              <a:t>..... den Biber bis zum 15. März 2025</a:t>
            </a:r>
          </a:p>
          <a:p>
            <a:pPr marL="0" indent="0">
              <a:buNone/>
            </a:pPr>
            <a:r>
              <a:rPr lang="de-AT" sz="1400" dirty="0"/>
              <a:t>….. den Fischotter bis zum 13. Dezember 2024</a:t>
            </a:r>
            <a:endParaRPr lang="de-AT" sz="1400" b="1" strike="sngStrike" dirty="0"/>
          </a:p>
          <a:p>
            <a:pPr marL="0" indent="0">
              <a:buNone/>
            </a:pPr>
            <a:r>
              <a:rPr lang="de-AT" sz="1400" dirty="0"/>
              <a:t>….. die Aaskrähe bis zum 8. Februar 2025 </a:t>
            </a:r>
          </a:p>
          <a:p>
            <a:pPr marL="0" indent="0">
              <a:buNone/>
            </a:pPr>
            <a:r>
              <a:rPr lang="de-AT" sz="1400" dirty="0"/>
              <a:t>… Eichelhäher und Elster bis zum 21. Dezember 24</a:t>
            </a:r>
            <a:endParaRPr lang="de-AT" sz="1400" b="1" strike="sngStrike" dirty="0"/>
          </a:p>
        </p:txBody>
      </p:sp>
      <p:pic>
        <p:nvPicPr>
          <p:cNvPr id="7" name="Grafik 6" descr="Ein Bild, das Baum, draußen, Pflanze, Zweig enthält.&#10;&#10;Automatisch generierte Beschreibung">
            <a:extLst>
              <a:ext uri="{FF2B5EF4-FFF2-40B4-BE49-F238E27FC236}">
                <a16:creationId xmlns:a16="http://schemas.microsoft.com/office/drawing/2014/main" id="{D1CE3766-ABD6-C38D-6E57-F313ACC64B57}"/>
              </a:ext>
            </a:extLst>
          </p:cNvPr>
          <p:cNvPicPr>
            <a:picLocks noChangeAspect="1"/>
          </p:cNvPicPr>
          <p:nvPr/>
        </p:nvPicPr>
        <p:blipFill rotWithShape="1">
          <a:blip r:embed="rId2">
            <a:extLst>
              <a:ext uri="{28A0092B-C50C-407E-A947-70E740481C1C}">
                <a14:useLocalDpi xmlns:a14="http://schemas.microsoft.com/office/drawing/2010/main" val="0"/>
              </a:ext>
            </a:extLst>
          </a:blip>
          <a:srcRect t="24057" r="-1" b="8352"/>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Grafik 4" descr="Ein Bild, das Baum, draußen, Natur, Wald enthält.&#10;&#10;Automatisch generierte Beschreibung">
            <a:extLst>
              <a:ext uri="{FF2B5EF4-FFF2-40B4-BE49-F238E27FC236}">
                <a16:creationId xmlns:a16="http://schemas.microsoft.com/office/drawing/2014/main" id="{7D43C9D2-18E4-42D8-2C6B-B90C6E2AC44C}"/>
              </a:ext>
            </a:extLst>
          </p:cNvPr>
          <p:cNvPicPr>
            <a:picLocks noChangeAspect="1"/>
          </p:cNvPicPr>
          <p:nvPr/>
        </p:nvPicPr>
        <p:blipFill rotWithShape="1">
          <a:blip r:embed="rId3">
            <a:extLst>
              <a:ext uri="{28A0092B-C50C-407E-A947-70E740481C1C}">
                <a14:useLocalDpi xmlns:a14="http://schemas.microsoft.com/office/drawing/2010/main" val="0"/>
              </a:ext>
            </a:extLst>
          </a:blip>
          <a:srcRect t="16510" b="28978"/>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89683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649435-6CA5-EE70-43B9-33BD33D64D51}"/>
              </a:ext>
            </a:extLst>
          </p:cNvPr>
          <p:cNvSpPr>
            <a:spLocks noGrp="1"/>
          </p:cNvSpPr>
          <p:nvPr>
            <p:ph type="title"/>
          </p:nvPr>
        </p:nvSpPr>
        <p:spPr/>
        <p:txBody>
          <a:bodyPr/>
          <a:lstStyle/>
          <a:p>
            <a:pPr algn="ctr"/>
            <a:r>
              <a:rPr lang="de-AT" dirty="0"/>
              <a:t>Die Kärntner Jägerschaft</a:t>
            </a:r>
          </a:p>
        </p:txBody>
      </p:sp>
      <p:pic>
        <p:nvPicPr>
          <p:cNvPr id="5" name="Inhaltsplatzhalter 4" descr="Ein Bild, das Gras, Baum, draußen, Gebäude enthält.&#10;&#10;Automatisch generierte Beschreibung">
            <a:extLst>
              <a:ext uri="{FF2B5EF4-FFF2-40B4-BE49-F238E27FC236}">
                <a16:creationId xmlns:a16="http://schemas.microsoft.com/office/drawing/2014/main" id="{9E6CCAB2-CAAC-50BB-AC15-CD01F319D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0147" y="1830095"/>
            <a:ext cx="4323644" cy="2432050"/>
          </a:xfrm>
        </p:spPr>
      </p:pic>
      <p:pic>
        <p:nvPicPr>
          <p:cNvPr id="7" name="Grafik 6" descr="Ein Bild, das Gras, Himmel, draußen, Gebäude enthält.&#10;&#10;Automatisch generierte Beschreibung">
            <a:extLst>
              <a:ext uri="{FF2B5EF4-FFF2-40B4-BE49-F238E27FC236}">
                <a16:creationId xmlns:a16="http://schemas.microsoft.com/office/drawing/2014/main" id="{4E0C43E5-EA1B-3721-AFB3-552F8720F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251" y="1999695"/>
            <a:ext cx="6096000" cy="3429000"/>
          </a:xfrm>
          <a:prstGeom prst="rect">
            <a:avLst/>
          </a:prstGeom>
        </p:spPr>
      </p:pic>
      <p:pic>
        <p:nvPicPr>
          <p:cNvPr id="9" name="Grafik 8" descr="Ein Bild, das Baum, draußen, Nacht enthält.&#10;&#10;Automatisch generierte Beschreibung">
            <a:extLst>
              <a:ext uri="{FF2B5EF4-FFF2-40B4-BE49-F238E27FC236}">
                <a16:creationId xmlns:a16="http://schemas.microsoft.com/office/drawing/2014/main" id="{E46C733E-8E77-8180-1120-F0BA4BB456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0147" y="3571874"/>
            <a:ext cx="3644900" cy="2733675"/>
          </a:xfrm>
          <a:prstGeom prst="rect">
            <a:avLst/>
          </a:prstGeom>
        </p:spPr>
      </p:pic>
      <p:pic>
        <p:nvPicPr>
          <p:cNvPr id="11" name="Grafik 10" descr="Ein Bild, das drinnen, Boden, Wand, Esstisch enthält.&#10;&#10;Automatisch generierte Beschreibung">
            <a:extLst>
              <a:ext uri="{FF2B5EF4-FFF2-40B4-BE49-F238E27FC236}">
                <a16:creationId xmlns:a16="http://schemas.microsoft.com/office/drawing/2014/main" id="{BECBDDAD-700E-9607-8D94-7A4CEC0213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0579" y="3849101"/>
            <a:ext cx="3684672" cy="2456448"/>
          </a:xfrm>
          <a:prstGeom prst="rect">
            <a:avLst/>
          </a:prstGeom>
        </p:spPr>
      </p:pic>
      <p:pic>
        <p:nvPicPr>
          <p:cNvPr id="13" name="Grafik 12" descr="Ein Bild, das drinnen, Wand, grün, Boden enthält.&#10;&#10;Automatisch generierte Beschreibung">
            <a:extLst>
              <a:ext uri="{FF2B5EF4-FFF2-40B4-BE49-F238E27FC236}">
                <a16:creationId xmlns:a16="http://schemas.microsoft.com/office/drawing/2014/main" id="{200C82F4-4E2D-D6A2-360D-143BD90645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9174" y="3873498"/>
            <a:ext cx="3648077" cy="2432051"/>
          </a:xfrm>
          <a:prstGeom prst="rect">
            <a:avLst/>
          </a:prstGeom>
        </p:spPr>
      </p:pic>
      <p:pic>
        <p:nvPicPr>
          <p:cNvPr id="15" name="Grafik 14" descr="Ein Bild, das Baum, draußen, Himmel enthält.&#10;&#10;Automatisch generierte Beschreibung">
            <a:extLst>
              <a:ext uri="{FF2B5EF4-FFF2-40B4-BE49-F238E27FC236}">
                <a16:creationId xmlns:a16="http://schemas.microsoft.com/office/drawing/2014/main" id="{0330722D-6DFA-4668-089B-74346CEBD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6398" y="2270971"/>
            <a:ext cx="4742649" cy="2667740"/>
          </a:xfrm>
          <a:prstGeom prst="rect">
            <a:avLst/>
          </a:prstGeom>
        </p:spPr>
      </p:pic>
      <p:pic>
        <p:nvPicPr>
          <p:cNvPr id="17" name="Grafik 16" descr="Ein Bild, das drinnen, Fenster, Familie enthält.&#10;&#10;Automatisch generierte Beschreibung">
            <a:extLst>
              <a:ext uri="{FF2B5EF4-FFF2-40B4-BE49-F238E27FC236}">
                <a16:creationId xmlns:a16="http://schemas.microsoft.com/office/drawing/2014/main" id="{32F3859D-8357-F88F-F7BF-8027C434E5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2083" y="2767959"/>
            <a:ext cx="5074082" cy="2854171"/>
          </a:xfrm>
          <a:prstGeom prst="rect">
            <a:avLst/>
          </a:prstGeom>
        </p:spPr>
      </p:pic>
      <p:pic>
        <p:nvPicPr>
          <p:cNvPr id="19" name="Grafik 18" descr="Ein Bild, das draußen, Boden, Person enthält.&#10;&#10;Automatisch generierte Beschreibung">
            <a:extLst>
              <a:ext uri="{FF2B5EF4-FFF2-40B4-BE49-F238E27FC236}">
                <a16:creationId xmlns:a16="http://schemas.microsoft.com/office/drawing/2014/main" id="{C45DCF89-2F8E-1323-CBFB-3521662379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8021" y="2458952"/>
            <a:ext cx="3026398" cy="1702349"/>
          </a:xfrm>
          <a:prstGeom prst="rect">
            <a:avLst/>
          </a:prstGeom>
        </p:spPr>
      </p:pic>
      <p:pic>
        <p:nvPicPr>
          <p:cNvPr id="21" name="Grafik 20" descr="Ein Bild, das Gras, Himmel, draußen, Outdoorobjekt enthält.&#10;&#10;Automatisch generierte Beschreibung">
            <a:extLst>
              <a:ext uri="{FF2B5EF4-FFF2-40B4-BE49-F238E27FC236}">
                <a16:creationId xmlns:a16="http://schemas.microsoft.com/office/drawing/2014/main" id="{D87597D6-4157-6965-80C1-958A0D8F52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5690" y="3396491"/>
            <a:ext cx="4280665" cy="2407874"/>
          </a:xfrm>
          <a:prstGeom prst="rect">
            <a:avLst/>
          </a:prstGeom>
        </p:spPr>
      </p:pic>
      <p:pic>
        <p:nvPicPr>
          <p:cNvPr id="23" name="Grafik 22" descr="Ein Bild, das draußen enthält.&#10;&#10;Automatisch generierte Beschreibung">
            <a:extLst>
              <a:ext uri="{FF2B5EF4-FFF2-40B4-BE49-F238E27FC236}">
                <a16:creationId xmlns:a16="http://schemas.microsoft.com/office/drawing/2014/main" id="{73E742ED-C09F-AA2A-791A-FB0C078A9A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3947751" y="1812156"/>
            <a:ext cx="5273336" cy="3955002"/>
          </a:xfrm>
          <a:prstGeom prst="rect">
            <a:avLst/>
          </a:prstGeom>
        </p:spPr>
      </p:pic>
      <p:pic>
        <p:nvPicPr>
          <p:cNvPr id="25" name="Grafik 24" descr="Ein Bild, das Baum, Person, draußen enthält.&#10;&#10;Automatisch generierte Beschreibung">
            <a:extLst>
              <a:ext uri="{FF2B5EF4-FFF2-40B4-BE49-F238E27FC236}">
                <a16:creationId xmlns:a16="http://schemas.microsoft.com/office/drawing/2014/main" id="{ECDB0132-FD02-9235-54FA-41E66ED278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845144" y="2987229"/>
            <a:ext cx="3127227" cy="2348144"/>
          </a:xfrm>
          <a:prstGeom prst="rect">
            <a:avLst/>
          </a:prstGeom>
        </p:spPr>
      </p:pic>
      <p:pic>
        <p:nvPicPr>
          <p:cNvPr id="27" name="Grafik 26" descr="Ein Bild, das Gras, Person, draußen, Himmel enthält.&#10;&#10;Automatisch generierte Beschreibung">
            <a:extLst>
              <a:ext uri="{FF2B5EF4-FFF2-40B4-BE49-F238E27FC236}">
                <a16:creationId xmlns:a16="http://schemas.microsoft.com/office/drawing/2014/main" id="{CFF983E1-9619-E10B-614C-C86E8C6313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9813" y="2468758"/>
            <a:ext cx="4132585" cy="2324579"/>
          </a:xfrm>
          <a:prstGeom prst="rect">
            <a:avLst/>
          </a:prstGeom>
        </p:spPr>
      </p:pic>
      <p:pic>
        <p:nvPicPr>
          <p:cNvPr id="29" name="Grafik 28" descr="Ein Bild, das Baum, Gras, draußen, Person enthält.&#10;&#10;Automatisch generierte Beschreibung">
            <a:extLst>
              <a:ext uri="{FF2B5EF4-FFF2-40B4-BE49-F238E27FC236}">
                <a16:creationId xmlns:a16="http://schemas.microsoft.com/office/drawing/2014/main" id="{8DA022AC-0EF2-45C5-DCCE-38BE5F9294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29899" y="4030817"/>
            <a:ext cx="4192602" cy="2358339"/>
          </a:xfrm>
          <a:prstGeom prst="rect">
            <a:avLst/>
          </a:prstGeom>
        </p:spPr>
      </p:pic>
      <p:pic>
        <p:nvPicPr>
          <p:cNvPr id="31" name="Grafik 30" descr="Ein Bild, das Gras, Baum, Person, draußen enthält.&#10;&#10;Automatisch generierte Beschreibung">
            <a:extLst>
              <a:ext uri="{FF2B5EF4-FFF2-40B4-BE49-F238E27FC236}">
                <a16:creationId xmlns:a16="http://schemas.microsoft.com/office/drawing/2014/main" id="{12F4D474-A26E-89DA-71B4-07FE78ED3E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01206" y="2190287"/>
            <a:ext cx="5418339" cy="3047816"/>
          </a:xfrm>
          <a:prstGeom prst="rect">
            <a:avLst/>
          </a:prstGeom>
        </p:spPr>
      </p:pic>
      <p:pic>
        <p:nvPicPr>
          <p:cNvPr id="33" name="Grafik 32" descr="Ein Bild, das Person, Gras, draußen, darstellend enthält.&#10;&#10;Automatisch generierte Beschreibung">
            <a:extLst>
              <a:ext uri="{FF2B5EF4-FFF2-40B4-BE49-F238E27FC236}">
                <a16:creationId xmlns:a16="http://schemas.microsoft.com/office/drawing/2014/main" id="{14EB5499-D1CD-1374-D115-3F6AD648CB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72107" y="3834363"/>
            <a:ext cx="3428611" cy="2571458"/>
          </a:xfrm>
          <a:prstGeom prst="rect">
            <a:avLst/>
          </a:prstGeom>
        </p:spPr>
      </p:pic>
      <p:pic>
        <p:nvPicPr>
          <p:cNvPr id="37" name="Grafik 36" descr="Ein Bild, das Text, Person, darstellend, stehend enthält.&#10;&#10;Automatisch generierte Beschreibung">
            <a:extLst>
              <a:ext uri="{FF2B5EF4-FFF2-40B4-BE49-F238E27FC236}">
                <a16:creationId xmlns:a16="http://schemas.microsoft.com/office/drawing/2014/main" id="{975B9862-A690-4AB3-C98C-36C42EBFE10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77326" y="1952341"/>
            <a:ext cx="3597102" cy="2398068"/>
          </a:xfrm>
          <a:prstGeom prst="rect">
            <a:avLst/>
          </a:prstGeom>
        </p:spPr>
      </p:pic>
      <p:pic>
        <p:nvPicPr>
          <p:cNvPr id="39" name="Grafik 38" descr="Ein Bild, das Person, Personen, drinnen, Gruppe enthält.&#10;&#10;Automatisch generierte Beschreibung">
            <a:extLst>
              <a:ext uri="{FF2B5EF4-FFF2-40B4-BE49-F238E27FC236}">
                <a16:creationId xmlns:a16="http://schemas.microsoft.com/office/drawing/2014/main" id="{2B3F0E92-EB1A-7504-DD72-B3A7CCF55E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98276" y="3434740"/>
            <a:ext cx="4509441" cy="2536561"/>
          </a:xfrm>
          <a:prstGeom prst="rect">
            <a:avLst/>
          </a:prstGeom>
        </p:spPr>
      </p:pic>
      <p:pic>
        <p:nvPicPr>
          <p:cNvPr id="41" name="Grafik 40" descr="Ein Bild, das Gras, Baum, draußen, Person enthält.&#10;&#10;Automatisch generierte Beschreibung">
            <a:extLst>
              <a:ext uri="{FF2B5EF4-FFF2-40B4-BE49-F238E27FC236}">
                <a16:creationId xmlns:a16="http://schemas.microsoft.com/office/drawing/2014/main" id="{2E0465D1-086F-2790-CBFF-E010725B3E9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305853" y="1934585"/>
            <a:ext cx="4794132" cy="2696699"/>
          </a:xfrm>
          <a:prstGeom prst="rect">
            <a:avLst/>
          </a:prstGeom>
        </p:spPr>
      </p:pic>
      <p:pic>
        <p:nvPicPr>
          <p:cNvPr id="43" name="Grafik 42" descr="Ein Bild, das Text, drinnen, Person, Personen enthält.&#10;&#10;Automatisch generierte Beschreibung">
            <a:extLst>
              <a:ext uri="{FF2B5EF4-FFF2-40B4-BE49-F238E27FC236}">
                <a16:creationId xmlns:a16="http://schemas.microsoft.com/office/drawing/2014/main" id="{AACEDCB3-7BEB-C61E-9E15-044B5C7C9C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94337" y="3569060"/>
            <a:ext cx="2706892" cy="1522627"/>
          </a:xfrm>
          <a:prstGeom prst="rect">
            <a:avLst/>
          </a:prstGeom>
        </p:spPr>
      </p:pic>
      <p:pic>
        <p:nvPicPr>
          <p:cNvPr id="47" name="Grafik 46" descr="Ein Bild, das drinnen, Person, Decke, Personen enthält.&#10;&#10;Automatisch generierte Beschreibung">
            <a:extLst>
              <a:ext uri="{FF2B5EF4-FFF2-40B4-BE49-F238E27FC236}">
                <a16:creationId xmlns:a16="http://schemas.microsoft.com/office/drawing/2014/main" id="{B4D233F6-DC23-3005-D402-EE8472C5614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198804" y="3293380"/>
            <a:ext cx="3053947" cy="1717845"/>
          </a:xfrm>
          <a:prstGeom prst="rect">
            <a:avLst/>
          </a:prstGeom>
        </p:spPr>
      </p:pic>
      <p:pic>
        <p:nvPicPr>
          <p:cNvPr id="49" name="Grafik 48" descr="Ein Bild, das Text, Person, darstellend, Gruppe enthält.&#10;&#10;Automatisch generierte Beschreibung">
            <a:extLst>
              <a:ext uri="{FF2B5EF4-FFF2-40B4-BE49-F238E27FC236}">
                <a16:creationId xmlns:a16="http://schemas.microsoft.com/office/drawing/2014/main" id="{75B16E2D-5D87-4794-4D27-B9EAA759A76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09333" y="4075385"/>
            <a:ext cx="3772846" cy="2122226"/>
          </a:xfrm>
          <a:prstGeom prst="rect">
            <a:avLst/>
          </a:prstGeom>
        </p:spPr>
      </p:pic>
      <p:pic>
        <p:nvPicPr>
          <p:cNvPr id="51" name="Grafik 50" descr="Ein Bild, das Person, Mann, drinnen, darstellend enthält.&#10;&#10;Automatisch generierte Beschreibung">
            <a:extLst>
              <a:ext uri="{FF2B5EF4-FFF2-40B4-BE49-F238E27FC236}">
                <a16:creationId xmlns:a16="http://schemas.microsoft.com/office/drawing/2014/main" id="{F3A3CEF2-2203-85CB-AF0B-F280FC2F8B8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90012" y="3170190"/>
            <a:ext cx="2706892" cy="1522627"/>
          </a:xfrm>
          <a:prstGeom prst="rect">
            <a:avLst/>
          </a:prstGeom>
        </p:spPr>
      </p:pic>
      <p:pic>
        <p:nvPicPr>
          <p:cNvPr id="53" name="Grafik 52">
            <a:extLst>
              <a:ext uri="{FF2B5EF4-FFF2-40B4-BE49-F238E27FC236}">
                <a16:creationId xmlns:a16="http://schemas.microsoft.com/office/drawing/2014/main" id="{14DA4B00-2E31-BD14-A7FD-A49C04C605F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47751" y="1311275"/>
            <a:ext cx="4267200" cy="5181600"/>
          </a:xfrm>
          <a:prstGeom prst="rect">
            <a:avLst/>
          </a:prstGeom>
        </p:spPr>
      </p:pic>
    </p:spTree>
    <p:extLst>
      <p:ext uri="{BB962C8B-B14F-4D97-AF65-F5344CB8AC3E}">
        <p14:creationId xmlns:p14="http://schemas.microsoft.com/office/powerpoint/2010/main" val="27895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2000"/>
                            </p:stCondLst>
                            <p:childTnLst>
                              <p:par>
                                <p:cTn id="10" presetID="1" presetClass="entr" presetSubtype="0" fill="hold" nodeType="after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4000"/>
                            </p:stCondLst>
                            <p:childTnLst>
                              <p:par>
                                <p:cTn id="16" presetID="1" presetClass="entr" presetSubtype="0" fill="hold" nodeType="afterEffect">
                                  <p:stCondLst>
                                    <p:cond delay="1000"/>
                                  </p:stCondLst>
                                  <p:childTnLst>
                                    <p:set>
                                      <p:cBhvr>
                                        <p:cTn id="17" dur="1" fill="hold">
                                          <p:stCondLst>
                                            <p:cond delay="0"/>
                                          </p:stCondLst>
                                        </p:cTn>
                                        <p:tgtEl>
                                          <p:spTgt spid="13"/>
                                        </p:tgtEl>
                                        <p:attrNameLst>
                                          <p:attrName>style.visibility</p:attrName>
                                        </p:attrNameLst>
                                      </p:cBhvr>
                                      <p:to>
                                        <p:strVal val="visible"/>
                                      </p:to>
                                    </p:set>
                                  </p:childTnLst>
                                </p:cTn>
                              </p:par>
                            </p:childTnLst>
                          </p:cTn>
                        </p:par>
                        <p:par>
                          <p:cTn id="18" fill="hold">
                            <p:stCondLst>
                              <p:cond delay="5000"/>
                            </p:stCondLst>
                            <p:childTnLst>
                              <p:par>
                                <p:cTn id="19" presetID="1" presetClass="entr" presetSubtype="0" fill="hold" nodeType="afterEffect">
                                  <p:stCondLst>
                                    <p:cond delay="1000"/>
                                  </p:stCondLst>
                                  <p:childTnLst>
                                    <p:set>
                                      <p:cBhvr>
                                        <p:cTn id="20" dur="1" fill="hold">
                                          <p:stCondLst>
                                            <p:cond delay="0"/>
                                          </p:stCondLst>
                                        </p:cTn>
                                        <p:tgtEl>
                                          <p:spTgt spid="15"/>
                                        </p:tgtEl>
                                        <p:attrNameLst>
                                          <p:attrName>style.visibility</p:attrName>
                                        </p:attrNameLst>
                                      </p:cBhvr>
                                      <p:to>
                                        <p:strVal val="visible"/>
                                      </p:to>
                                    </p:set>
                                  </p:childTnLst>
                                </p:cTn>
                              </p:par>
                            </p:childTnLst>
                          </p:cTn>
                        </p:par>
                        <p:par>
                          <p:cTn id="21" fill="hold">
                            <p:stCondLst>
                              <p:cond delay="6000"/>
                            </p:stCondLst>
                            <p:childTnLst>
                              <p:par>
                                <p:cTn id="22" presetID="1" presetClass="entr" presetSubtype="0" fill="hold" nodeType="afterEffect">
                                  <p:stCondLst>
                                    <p:cond delay="1000"/>
                                  </p:stCondLst>
                                  <p:childTnLst>
                                    <p:set>
                                      <p:cBhvr>
                                        <p:cTn id="23" dur="1" fill="hold">
                                          <p:stCondLst>
                                            <p:cond delay="0"/>
                                          </p:stCondLst>
                                        </p:cTn>
                                        <p:tgtEl>
                                          <p:spTgt spid="17"/>
                                        </p:tgtEl>
                                        <p:attrNameLst>
                                          <p:attrName>style.visibility</p:attrName>
                                        </p:attrNameLst>
                                      </p:cBhvr>
                                      <p:to>
                                        <p:strVal val="visible"/>
                                      </p:to>
                                    </p:set>
                                  </p:childTnLst>
                                </p:cTn>
                              </p:par>
                            </p:childTnLst>
                          </p:cTn>
                        </p:par>
                        <p:par>
                          <p:cTn id="24" fill="hold">
                            <p:stCondLst>
                              <p:cond delay="7000"/>
                            </p:stCondLst>
                            <p:childTnLst>
                              <p:par>
                                <p:cTn id="25" presetID="1" presetClass="entr" presetSubtype="0" fill="hold" nodeType="afterEffect">
                                  <p:stCondLst>
                                    <p:cond delay="1000"/>
                                  </p:stCondLst>
                                  <p:childTnLst>
                                    <p:set>
                                      <p:cBhvr>
                                        <p:cTn id="26" dur="1" fill="hold">
                                          <p:stCondLst>
                                            <p:cond delay="0"/>
                                          </p:stCondLst>
                                        </p:cTn>
                                        <p:tgtEl>
                                          <p:spTgt spid="19"/>
                                        </p:tgtEl>
                                        <p:attrNameLst>
                                          <p:attrName>style.visibility</p:attrName>
                                        </p:attrNameLst>
                                      </p:cBhvr>
                                      <p:to>
                                        <p:strVal val="visible"/>
                                      </p:to>
                                    </p:set>
                                  </p:childTnLst>
                                </p:cTn>
                              </p:par>
                            </p:childTnLst>
                          </p:cTn>
                        </p:par>
                        <p:par>
                          <p:cTn id="27" fill="hold">
                            <p:stCondLst>
                              <p:cond delay="8000"/>
                            </p:stCondLst>
                            <p:childTnLst>
                              <p:par>
                                <p:cTn id="28" presetID="1" presetClass="entr" presetSubtype="0" fill="hold" nodeType="afterEffect">
                                  <p:stCondLst>
                                    <p:cond delay="1000"/>
                                  </p:stCondLst>
                                  <p:childTnLst>
                                    <p:set>
                                      <p:cBhvr>
                                        <p:cTn id="29" dur="1" fill="hold">
                                          <p:stCondLst>
                                            <p:cond delay="0"/>
                                          </p:stCondLst>
                                        </p:cTn>
                                        <p:tgtEl>
                                          <p:spTgt spid="21"/>
                                        </p:tgtEl>
                                        <p:attrNameLst>
                                          <p:attrName>style.visibility</p:attrName>
                                        </p:attrNameLst>
                                      </p:cBhvr>
                                      <p:to>
                                        <p:strVal val="visible"/>
                                      </p:to>
                                    </p:set>
                                  </p:childTnLst>
                                </p:cTn>
                              </p:par>
                            </p:childTnLst>
                          </p:cTn>
                        </p:par>
                        <p:par>
                          <p:cTn id="30" fill="hold">
                            <p:stCondLst>
                              <p:cond delay="9000"/>
                            </p:stCondLst>
                            <p:childTnLst>
                              <p:par>
                                <p:cTn id="31" presetID="1" presetClass="entr" presetSubtype="0" fill="hold" nodeType="afterEffect">
                                  <p:stCondLst>
                                    <p:cond delay="1000"/>
                                  </p:stCondLst>
                                  <p:childTnLst>
                                    <p:set>
                                      <p:cBhvr>
                                        <p:cTn id="32" dur="1" fill="hold">
                                          <p:stCondLst>
                                            <p:cond delay="0"/>
                                          </p:stCondLst>
                                        </p:cTn>
                                        <p:tgtEl>
                                          <p:spTgt spid="23"/>
                                        </p:tgtEl>
                                        <p:attrNameLst>
                                          <p:attrName>style.visibility</p:attrName>
                                        </p:attrNameLst>
                                      </p:cBhvr>
                                      <p:to>
                                        <p:strVal val="visible"/>
                                      </p:to>
                                    </p:set>
                                  </p:childTnLst>
                                </p:cTn>
                              </p:par>
                            </p:childTnLst>
                          </p:cTn>
                        </p:par>
                        <p:par>
                          <p:cTn id="33" fill="hold">
                            <p:stCondLst>
                              <p:cond delay="10000"/>
                            </p:stCondLst>
                            <p:childTnLst>
                              <p:par>
                                <p:cTn id="34" presetID="1" presetClass="entr" presetSubtype="0" fill="hold" nodeType="afterEffect">
                                  <p:stCondLst>
                                    <p:cond delay="1000"/>
                                  </p:stCondLst>
                                  <p:childTnLst>
                                    <p:set>
                                      <p:cBhvr>
                                        <p:cTn id="35" dur="1" fill="hold">
                                          <p:stCondLst>
                                            <p:cond delay="0"/>
                                          </p:stCondLst>
                                        </p:cTn>
                                        <p:tgtEl>
                                          <p:spTgt spid="25"/>
                                        </p:tgtEl>
                                        <p:attrNameLst>
                                          <p:attrName>style.visibility</p:attrName>
                                        </p:attrNameLst>
                                      </p:cBhvr>
                                      <p:to>
                                        <p:strVal val="visible"/>
                                      </p:to>
                                    </p:set>
                                  </p:childTnLst>
                                </p:cTn>
                              </p:par>
                            </p:childTnLst>
                          </p:cTn>
                        </p:par>
                        <p:par>
                          <p:cTn id="36" fill="hold">
                            <p:stCondLst>
                              <p:cond delay="11000"/>
                            </p:stCondLst>
                            <p:childTnLst>
                              <p:par>
                                <p:cTn id="37" presetID="1" presetClass="entr" presetSubtype="0" fill="hold"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cTn>
                              </p:par>
                            </p:childTnLst>
                          </p:cTn>
                        </p:par>
                        <p:par>
                          <p:cTn id="39" fill="hold">
                            <p:stCondLst>
                              <p:cond delay="12000"/>
                            </p:stCondLst>
                            <p:childTnLst>
                              <p:par>
                                <p:cTn id="40" presetID="1" presetClass="entr" presetSubtype="0" fill="hold" nodeType="afterEffect">
                                  <p:stCondLst>
                                    <p:cond delay="1000"/>
                                  </p:stCondLst>
                                  <p:childTnLst>
                                    <p:set>
                                      <p:cBhvr>
                                        <p:cTn id="41" dur="1" fill="hold">
                                          <p:stCondLst>
                                            <p:cond delay="0"/>
                                          </p:stCondLst>
                                        </p:cTn>
                                        <p:tgtEl>
                                          <p:spTgt spid="29"/>
                                        </p:tgtEl>
                                        <p:attrNameLst>
                                          <p:attrName>style.visibility</p:attrName>
                                        </p:attrNameLst>
                                      </p:cBhvr>
                                      <p:to>
                                        <p:strVal val="visible"/>
                                      </p:to>
                                    </p:set>
                                  </p:childTnLst>
                                </p:cTn>
                              </p:par>
                            </p:childTnLst>
                          </p:cTn>
                        </p:par>
                        <p:par>
                          <p:cTn id="42" fill="hold">
                            <p:stCondLst>
                              <p:cond delay="13000"/>
                            </p:stCondLst>
                            <p:childTnLst>
                              <p:par>
                                <p:cTn id="43" presetID="1" presetClass="entr" presetSubtype="0" fill="hold" nodeType="afterEffect">
                                  <p:stCondLst>
                                    <p:cond delay="1000"/>
                                  </p:stCondLst>
                                  <p:childTnLst>
                                    <p:set>
                                      <p:cBhvr>
                                        <p:cTn id="44" dur="1" fill="hold">
                                          <p:stCondLst>
                                            <p:cond delay="0"/>
                                          </p:stCondLst>
                                        </p:cTn>
                                        <p:tgtEl>
                                          <p:spTgt spid="31"/>
                                        </p:tgtEl>
                                        <p:attrNameLst>
                                          <p:attrName>style.visibility</p:attrName>
                                        </p:attrNameLst>
                                      </p:cBhvr>
                                      <p:to>
                                        <p:strVal val="visible"/>
                                      </p:to>
                                    </p:set>
                                  </p:childTnLst>
                                </p:cTn>
                              </p:par>
                            </p:childTnLst>
                          </p:cTn>
                        </p:par>
                        <p:par>
                          <p:cTn id="45" fill="hold">
                            <p:stCondLst>
                              <p:cond delay="14000"/>
                            </p:stCondLst>
                            <p:childTnLst>
                              <p:par>
                                <p:cTn id="46" presetID="1" presetClass="entr" presetSubtype="0" fill="hold" nodeType="afterEffect">
                                  <p:stCondLst>
                                    <p:cond delay="1000"/>
                                  </p:stCondLst>
                                  <p:childTnLst>
                                    <p:set>
                                      <p:cBhvr>
                                        <p:cTn id="47" dur="1" fill="hold">
                                          <p:stCondLst>
                                            <p:cond delay="0"/>
                                          </p:stCondLst>
                                        </p:cTn>
                                        <p:tgtEl>
                                          <p:spTgt spid="33"/>
                                        </p:tgtEl>
                                        <p:attrNameLst>
                                          <p:attrName>style.visibility</p:attrName>
                                        </p:attrNameLst>
                                      </p:cBhvr>
                                      <p:to>
                                        <p:strVal val="visible"/>
                                      </p:to>
                                    </p:set>
                                  </p:childTnLst>
                                </p:cTn>
                              </p:par>
                            </p:childTnLst>
                          </p:cTn>
                        </p:par>
                        <p:par>
                          <p:cTn id="48" fill="hold">
                            <p:stCondLst>
                              <p:cond delay="15000"/>
                            </p:stCondLst>
                            <p:childTnLst>
                              <p:par>
                                <p:cTn id="49" presetID="1" presetClass="entr" presetSubtype="0" fill="hold" nodeType="afterEffect">
                                  <p:stCondLst>
                                    <p:cond delay="100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16000"/>
                            </p:stCondLst>
                            <p:childTnLst>
                              <p:par>
                                <p:cTn id="52" presetID="1" presetClass="entr" presetSubtype="0" fill="hold" nodeType="afterEffect">
                                  <p:stCondLst>
                                    <p:cond delay="1000"/>
                                  </p:stCondLst>
                                  <p:childTnLst>
                                    <p:set>
                                      <p:cBhvr>
                                        <p:cTn id="53" dur="1" fill="hold">
                                          <p:stCondLst>
                                            <p:cond delay="0"/>
                                          </p:stCondLst>
                                        </p:cTn>
                                        <p:tgtEl>
                                          <p:spTgt spid="39"/>
                                        </p:tgtEl>
                                        <p:attrNameLst>
                                          <p:attrName>style.visibility</p:attrName>
                                        </p:attrNameLst>
                                      </p:cBhvr>
                                      <p:to>
                                        <p:strVal val="visible"/>
                                      </p:to>
                                    </p:set>
                                  </p:childTnLst>
                                </p:cTn>
                              </p:par>
                            </p:childTnLst>
                          </p:cTn>
                        </p:par>
                        <p:par>
                          <p:cTn id="54" fill="hold">
                            <p:stCondLst>
                              <p:cond delay="17000"/>
                            </p:stCondLst>
                            <p:childTnLst>
                              <p:par>
                                <p:cTn id="55" presetID="1" presetClass="entr" presetSubtype="0" fill="hold" nodeType="afterEffect">
                                  <p:stCondLst>
                                    <p:cond delay="1000"/>
                                  </p:stCondLst>
                                  <p:childTnLst>
                                    <p:set>
                                      <p:cBhvr>
                                        <p:cTn id="56" dur="1" fill="hold">
                                          <p:stCondLst>
                                            <p:cond delay="0"/>
                                          </p:stCondLst>
                                        </p:cTn>
                                        <p:tgtEl>
                                          <p:spTgt spid="41"/>
                                        </p:tgtEl>
                                        <p:attrNameLst>
                                          <p:attrName>style.visibility</p:attrName>
                                        </p:attrNameLst>
                                      </p:cBhvr>
                                      <p:to>
                                        <p:strVal val="visible"/>
                                      </p:to>
                                    </p:set>
                                  </p:childTnLst>
                                </p:cTn>
                              </p:par>
                            </p:childTnLst>
                          </p:cTn>
                        </p:par>
                        <p:par>
                          <p:cTn id="57" fill="hold">
                            <p:stCondLst>
                              <p:cond delay="18000"/>
                            </p:stCondLst>
                            <p:childTnLst>
                              <p:par>
                                <p:cTn id="58" presetID="1" presetClass="entr" presetSubtype="0" fill="hold" nodeType="afterEffect">
                                  <p:stCondLst>
                                    <p:cond delay="1000"/>
                                  </p:stCondLst>
                                  <p:childTnLst>
                                    <p:set>
                                      <p:cBhvr>
                                        <p:cTn id="59" dur="1" fill="hold">
                                          <p:stCondLst>
                                            <p:cond delay="0"/>
                                          </p:stCondLst>
                                        </p:cTn>
                                        <p:tgtEl>
                                          <p:spTgt spid="43"/>
                                        </p:tgtEl>
                                        <p:attrNameLst>
                                          <p:attrName>style.visibility</p:attrName>
                                        </p:attrNameLst>
                                      </p:cBhvr>
                                      <p:to>
                                        <p:strVal val="visible"/>
                                      </p:to>
                                    </p:set>
                                  </p:childTnLst>
                                </p:cTn>
                              </p:par>
                            </p:childTnLst>
                          </p:cTn>
                        </p:par>
                        <p:par>
                          <p:cTn id="60" fill="hold">
                            <p:stCondLst>
                              <p:cond delay="19000"/>
                            </p:stCondLst>
                            <p:childTnLst>
                              <p:par>
                                <p:cTn id="61" presetID="1" presetClass="entr" presetSubtype="0" fill="hold" nodeType="afterEffect">
                                  <p:stCondLst>
                                    <p:cond delay="1000"/>
                                  </p:stCondLst>
                                  <p:childTnLst>
                                    <p:set>
                                      <p:cBhvr>
                                        <p:cTn id="62" dur="1" fill="hold">
                                          <p:stCondLst>
                                            <p:cond delay="0"/>
                                          </p:stCondLst>
                                        </p:cTn>
                                        <p:tgtEl>
                                          <p:spTgt spid="47"/>
                                        </p:tgtEl>
                                        <p:attrNameLst>
                                          <p:attrName>style.visibility</p:attrName>
                                        </p:attrNameLst>
                                      </p:cBhvr>
                                      <p:to>
                                        <p:strVal val="visible"/>
                                      </p:to>
                                    </p:set>
                                  </p:childTnLst>
                                </p:cTn>
                              </p:par>
                            </p:childTnLst>
                          </p:cTn>
                        </p:par>
                        <p:par>
                          <p:cTn id="63" fill="hold">
                            <p:stCondLst>
                              <p:cond delay="20000"/>
                            </p:stCondLst>
                            <p:childTnLst>
                              <p:par>
                                <p:cTn id="64" presetID="1" presetClass="entr" presetSubtype="0" fill="hold" nodeType="afterEffect">
                                  <p:stCondLst>
                                    <p:cond delay="1000"/>
                                  </p:stCondLst>
                                  <p:childTnLst>
                                    <p:set>
                                      <p:cBhvr>
                                        <p:cTn id="65" dur="1" fill="hold">
                                          <p:stCondLst>
                                            <p:cond delay="0"/>
                                          </p:stCondLst>
                                        </p:cTn>
                                        <p:tgtEl>
                                          <p:spTgt spid="51"/>
                                        </p:tgtEl>
                                        <p:attrNameLst>
                                          <p:attrName>style.visibility</p:attrName>
                                        </p:attrNameLst>
                                      </p:cBhvr>
                                      <p:to>
                                        <p:strVal val="visible"/>
                                      </p:to>
                                    </p:set>
                                  </p:childTnLst>
                                </p:cTn>
                              </p:par>
                            </p:childTnLst>
                          </p:cTn>
                        </p:par>
                        <p:par>
                          <p:cTn id="66" fill="hold">
                            <p:stCondLst>
                              <p:cond delay="21000"/>
                            </p:stCondLst>
                            <p:childTnLst>
                              <p:par>
                                <p:cTn id="67" presetID="1" presetClass="entr" presetSubtype="0" fill="hold" nodeType="afterEffect">
                                  <p:stCondLst>
                                    <p:cond delay="2000"/>
                                  </p:stCondLst>
                                  <p:childTnLst>
                                    <p:set>
                                      <p:cBhvr>
                                        <p:cTn id="68" dur="1" fill="hold">
                                          <p:stCondLst>
                                            <p:cond delay="0"/>
                                          </p:stCondLst>
                                        </p:cTn>
                                        <p:tgtEl>
                                          <p:spTgt spid="53"/>
                                        </p:tgtEl>
                                        <p:attrNameLst>
                                          <p:attrName>style.visibility</p:attrName>
                                        </p:attrNameLst>
                                      </p:cBhvr>
                                      <p:to>
                                        <p:strVal val="visible"/>
                                      </p:to>
                                    </p:set>
                                  </p:childTnLst>
                                </p:cTn>
                              </p:par>
                            </p:childTnLst>
                          </p:cTn>
                        </p:par>
                        <p:par>
                          <p:cTn id="69" fill="hold">
                            <p:stCondLst>
                              <p:cond delay="23000"/>
                            </p:stCondLst>
                            <p:childTnLst>
                              <p:par>
                                <p:cTn id="70" presetID="1" presetClass="entr" presetSubtype="0" fill="hold" nodeType="afterEffect">
                                  <p:stCondLst>
                                    <p:cond delay="1000"/>
                                  </p:stCondLst>
                                  <p:childTnLst>
                                    <p:set>
                                      <p:cBhvr>
                                        <p:cTn id="71"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17C5E-DF9C-41F4-85CA-A586E66D3912}"/>
              </a:ext>
            </a:extLst>
          </p:cNvPr>
          <p:cNvSpPr>
            <a:spLocks noGrp="1"/>
          </p:cNvSpPr>
          <p:nvPr>
            <p:ph type="title"/>
          </p:nvPr>
        </p:nvSpPr>
        <p:spPr/>
        <p:txBody>
          <a:bodyPr/>
          <a:lstStyle/>
          <a:p>
            <a:r>
              <a:rPr lang="de-DE" dirty="0"/>
              <a:t>Allgemeines</a:t>
            </a:r>
            <a:endParaRPr lang="de-AT" dirty="0"/>
          </a:p>
        </p:txBody>
      </p:sp>
      <p:sp>
        <p:nvSpPr>
          <p:cNvPr id="3" name="Inhaltsplatzhalter 2">
            <a:extLst>
              <a:ext uri="{FF2B5EF4-FFF2-40B4-BE49-F238E27FC236}">
                <a16:creationId xmlns:a16="http://schemas.microsoft.com/office/drawing/2014/main" id="{BDD96AC4-EE8F-4C1A-8111-F2DA25B35939}"/>
              </a:ext>
            </a:extLst>
          </p:cNvPr>
          <p:cNvSpPr>
            <a:spLocks noGrp="1"/>
          </p:cNvSpPr>
          <p:nvPr>
            <p:ph idx="1"/>
          </p:nvPr>
        </p:nvSpPr>
        <p:spPr>
          <a:xfrm>
            <a:off x="955889" y="1825625"/>
            <a:ext cx="10515600" cy="4530726"/>
          </a:xfrm>
        </p:spPr>
        <p:txBody>
          <a:bodyPr>
            <a:normAutofit/>
          </a:bodyPr>
          <a:lstStyle/>
          <a:p>
            <a:r>
              <a:rPr lang="de-DE" sz="2000" dirty="0">
                <a:latin typeface="Nunito sans" pitchFamily="2" charset="0"/>
              </a:rPr>
              <a:t>Jagdkataster (§ 95 K-JG)</a:t>
            </a:r>
          </a:p>
          <a:p>
            <a:r>
              <a:rPr lang="de-DE" sz="2000" dirty="0">
                <a:latin typeface="Nunito sans" pitchFamily="2" charset="0"/>
              </a:rPr>
              <a:t>Jagd Österreich</a:t>
            </a:r>
          </a:p>
          <a:p>
            <a:r>
              <a:rPr lang="de-DE" sz="2000" dirty="0">
                <a:latin typeface="Nunito sans" pitchFamily="2" charset="0"/>
              </a:rPr>
              <a:t>Homepage und </a:t>
            </a:r>
            <a:r>
              <a:rPr lang="de-DE" sz="2000" dirty="0" err="1">
                <a:latin typeface="Nunito sans" pitchFamily="2" charset="0"/>
              </a:rPr>
              <a:t>JagdAPP</a:t>
            </a:r>
            <a:endParaRPr lang="de-DE" sz="2000" dirty="0">
              <a:latin typeface="Nunito sans" pitchFamily="2" charset="0"/>
            </a:endParaRPr>
          </a:p>
          <a:p>
            <a:r>
              <a:rPr lang="de-DE" sz="2000" dirty="0">
                <a:latin typeface="Nunito sans" pitchFamily="2" charset="0"/>
              </a:rPr>
              <a:t>WÖRP und ASP</a:t>
            </a:r>
          </a:p>
          <a:p>
            <a:r>
              <a:rPr lang="de-DE" sz="2000" dirty="0">
                <a:latin typeface="Nunito sans" pitchFamily="2" charset="0"/>
              </a:rPr>
              <a:t>Wildunfälle (§ 69 Abs 4 K-JG)</a:t>
            </a:r>
          </a:p>
          <a:p>
            <a:r>
              <a:rPr lang="de-DE" sz="2000" dirty="0">
                <a:latin typeface="Nunito sans" pitchFamily="2" charset="0"/>
              </a:rPr>
              <a:t>……..</a:t>
            </a:r>
          </a:p>
          <a:p>
            <a:pPr marL="0" indent="0">
              <a:buNone/>
            </a:pPr>
            <a:r>
              <a:rPr lang="de-DE" sz="4000" dirty="0">
                <a:latin typeface="Arial" panose="020B0604020202020204" pitchFamily="34" charset="0"/>
                <a:cs typeface="Arial" panose="020B0604020202020204" pitchFamily="34" charset="0"/>
              </a:rPr>
              <a:t>	</a:t>
            </a:r>
            <a:r>
              <a:rPr lang="de-DE" sz="9600" dirty="0">
                <a:latin typeface="Arial" panose="020B0604020202020204" pitchFamily="34" charset="0"/>
                <a:cs typeface="Arial" panose="020B0604020202020204" pitchFamily="34" charset="0"/>
              </a:rPr>
              <a:t>→</a:t>
            </a:r>
          </a:p>
          <a:p>
            <a:pPr marL="0" indent="0">
              <a:buNone/>
            </a:pPr>
            <a:r>
              <a:rPr lang="de-DE" sz="2000" dirty="0">
                <a:latin typeface="Arial" panose="020B0604020202020204" pitchFamily="34" charset="0"/>
                <a:cs typeface="Arial" panose="020B0604020202020204" pitchFamily="34" charset="0"/>
              </a:rPr>
              <a:t>Alle Präsentationen der Vereinsschulungen finden (ab morgen) sie auf unsere Homepage (www.kaerntner-jaegerschaft.at).</a:t>
            </a:r>
            <a:endParaRPr lang="de-DE" sz="2000" dirty="0">
              <a:latin typeface="Nunito sans" pitchFamily="2" charset="0"/>
            </a:endParaRPr>
          </a:p>
        </p:txBody>
      </p:sp>
      <p:sp>
        <p:nvSpPr>
          <p:cNvPr id="4" name="Textfeld 3">
            <a:extLst>
              <a:ext uri="{FF2B5EF4-FFF2-40B4-BE49-F238E27FC236}">
                <a16:creationId xmlns:a16="http://schemas.microsoft.com/office/drawing/2014/main" id="{2AEBAAEF-7F77-4600-88D1-9C8CACBE91C6}"/>
              </a:ext>
            </a:extLst>
          </p:cNvPr>
          <p:cNvSpPr txBox="1"/>
          <p:nvPr/>
        </p:nvSpPr>
        <p:spPr>
          <a:xfrm>
            <a:off x="6093003" y="3808520"/>
            <a:ext cx="4356014" cy="1200329"/>
          </a:xfrm>
          <a:prstGeom prst="rect">
            <a:avLst/>
          </a:prstGeom>
          <a:noFill/>
        </p:spPr>
        <p:txBody>
          <a:bodyPr wrap="square" rtlCol="0">
            <a:spAutoFit/>
          </a:bodyPr>
          <a:lstStyle/>
          <a:p>
            <a:r>
              <a:rPr lang="de-DE" sz="2400" dirty="0">
                <a:latin typeface="Nunito sans" pitchFamily="2" charset="0"/>
              </a:rPr>
              <a:t>Anregungen, Wünsche und Ideen sind immer gern gesehen!!!</a:t>
            </a:r>
            <a:endParaRPr lang="de-AT" dirty="0"/>
          </a:p>
        </p:txBody>
      </p:sp>
      <p:sp>
        <p:nvSpPr>
          <p:cNvPr id="5" name="Rechteck 4">
            <a:extLst>
              <a:ext uri="{FF2B5EF4-FFF2-40B4-BE49-F238E27FC236}">
                <a16:creationId xmlns:a16="http://schemas.microsoft.com/office/drawing/2014/main" id="{308A4CE1-8888-4D56-8B96-1EBC0DA1D041}"/>
              </a:ext>
            </a:extLst>
          </p:cNvPr>
          <p:cNvSpPr/>
          <p:nvPr/>
        </p:nvSpPr>
        <p:spPr>
          <a:xfrm>
            <a:off x="6093003" y="3649415"/>
            <a:ext cx="4273236" cy="189217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81461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73">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3" name="Rectangle 75">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CDF016E-979B-0497-3155-EB38355A9610}"/>
              </a:ext>
            </a:extLst>
          </p:cNvPr>
          <p:cNvSpPr>
            <a:spLocks noGrp="1"/>
          </p:cNvSpPr>
          <p:nvPr>
            <p:ph type="title"/>
          </p:nvPr>
        </p:nvSpPr>
        <p:spPr>
          <a:xfrm>
            <a:off x="838200" y="4440602"/>
            <a:ext cx="3093720" cy="1645920"/>
          </a:xfrm>
        </p:spPr>
        <p:txBody>
          <a:bodyPr>
            <a:normAutofit/>
          </a:bodyPr>
          <a:lstStyle/>
          <a:p>
            <a:r>
              <a:rPr lang="de-DE" sz="4000" dirty="0"/>
              <a:t>Aktuell</a:t>
            </a:r>
          </a:p>
        </p:txBody>
      </p:sp>
      <p:pic>
        <p:nvPicPr>
          <p:cNvPr id="69" name="Grafik 68" descr="Ein Bild, das Gelände enthält.&#10;&#10;Automatisch generierte Beschreibung">
            <a:extLst>
              <a:ext uri="{FF2B5EF4-FFF2-40B4-BE49-F238E27FC236}">
                <a16:creationId xmlns:a16="http://schemas.microsoft.com/office/drawing/2014/main" id="{36AC200A-3017-0DAF-1C02-D9F6DD574470}"/>
              </a:ext>
            </a:extLst>
          </p:cNvPr>
          <p:cNvPicPr>
            <a:picLocks noChangeAspect="1"/>
          </p:cNvPicPr>
          <p:nvPr/>
        </p:nvPicPr>
        <p:blipFill rotWithShape="1">
          <a:blip r:embed="rId2">
            <a:extLst>
              <a:ext uri="{28A0092B-C50C-407E-A947-70E740481C1C}">
                <a14:useLocalDpi xmlns:a14="http://schemas.microsoft.com/office/drawing/2010/main" val="0"/>
              </a:ext>
            </a:extLst>
          </a:blip>
          <a:srcRect l="2588" r="3" b="3"/>
          <a:stretch/>
        </p:blipFill>
        <p:spPr>
          <a:xfrm>
            <a:off x="20" y="-13"/>
            <a:ext cx="2926060" cy="4005072"/>
          </a:xfrm>
          <a:prstGeom prst="rect">
            <a:avLst/>
          </a:prstGeom>
        </p:spPr>
      </p:pic>
      <p:pic>
        <p:nvPicPr>
          <p:cNvPr id="5" name="Inhaltsplatzhalter 4" descr="Ein Bild, das Text enthält.&#10;&#10;Automatisch generierte Beschreibung">
            <a:extLst>
              <a:ext uri="{FF2B5EF4-FFF2-40B4-BE49-F238E27FC236}">
                <a16:creationId xmlns:a16="http://schemas.microsoft.com/office/drawing/2014/main" id="{F1DD5A47-8191-DB7F-5B29-DDF0C5A9B851}"/>
              </a:ext>
            </a:extLst>
          </p:cNvPr>
          <p:cNvPicPr>
            <a:picLocks noChangeAspect="1"/>
          </p:cNvPicPr>
          <p:nvPr/>
        </p:nvPicPr>
        <p:blipFill rotWithShape="1">
          <a:blip r:embed="rId3">
            <a:extLst>
              <a:ext uri="{28A0092B-C50C-407E-A947-70E740481C1C}">
                <a14:useLocalDpi xmlns:a14="http://schemas.microsoft.com/office/drawing/2010/main" val="0"/>
              </a:ext>
            </a:extLst>
          </a:blip>
          <a:srcRect l="24410" r="20623" b="-2"/>
          <a:stretch/>
        </p:blipFill>
        <p:spPr>
          <a:xfrm>
            <a:off x="3077487" y="8"/>
            <a:ext cx="2935224" cy="4005067"/>
          </a:xfrm>
          <a:prstGeom prst="rect">
            <a:avLst/>
          </a:prstGeom>
        </p:spPr>
      </p:pic>
      <p:pic>
        <p:nvPicPr>
          <p:cNvPr id="63" name="Grafik 62" descr="Ein Bild, das draußen, Gelände, Gras, Trocken enthält.&#10;&#10;Automatisch generierte Beschreibung">
            <a:extLst>
              <a:ext uri="{FF2B5EF4-FFF2-40B4-BE49-F238E27FC236}">
                <a16:creationId xmlns:a16="http://schemas.microsoft.com/office/drawing/2014/main" id="{0BEF7369-264B-CEC7-9688-666B1C463EB7}"/>
              </a:ext>
            </a:extLst>
          </p:cNvPr>
          <p:cNvPicPr>
            <a:picLocks noChangeAspect="1"/>
          </p:cNvPicPr>
          <p:nvPr/>
        </p:nvPicPr>
        <p:blipFill rotWithShape="1">
          <a:blip r:embed="rId4">
            <a:extLst>
              <a:ext uri="{28A0092B-C50C-407E-A947-70E740481C1C}">
                <a14:useLocalDpi xmlns:a14="http://schemas.microsoft.com/office/drawing/2010/main" val="0"/>
              </a:ext>
            </a:extLst>
          </a:blip>
          <a:srcRect l="33766" r="11267" b="-2"/>
          <a:stretch/>
        </p:blipFill>
        <p:spPr>
          <a:xfrm>
            <a:off x="6174474" y="13"/>
            <a:ext cx="2935224" cy="4005071"/>
          </a:xfrm>
          <a:prstGeom prst="rect">
            <a:avLst/>
          </a:prstGeom>
        </p:spPr>
      </p:pic>
      <p:pic>
        <p:nvPicPr>
          <p:cNvPr id="15" name="Grafik 14" descr="Ein Bild, das Gras, draußen, Feld, Saftig enthält.&#10;&#10;Automatisch generierte Beschreibung">
            <a:extLst>
              <a:ext uri="{FF2B5EF4-FFF2-40B4-BE49-F238E27FC236}">
                <a16:creationId xmlns:a16="http://schemas.microsoft.com/office/drawing/2014/main" id="{66B84DEA-9A47-D823-5038-4115A39A15CD}"/>
              </a:ext>
            </a:extLst>
          </p:cNvPr>
          <p:cNvPicPr>
            <a:picLocks noChangeAspect="1"/>
          </p:cNvPicPr>
          <p:nvPr/>
        </p:nvPicPr>
        <p:blipFill rotWithShape="1">
          <a:blip r:embed="rId5">
            <a:extLst>
              <a:ext uri="{28A0092B-C50C-407E-A947-70E740481C1C}">
                <a14:useLocalDpi xmlns:a14="http://schemas.microsoft.com/office/drawing/2010/main" val="0"/>
              </a:ext>
            </a:extLst>
          </a:blip>
          <a:srcRect l="2283" r="3" b="3"/>
          <a:stretch/>
        </p:blipFill>
        <p:spPr>
          <a:xfrm>
            <a:off x="9256776" y="-9"/>
            <a:ext cx="2935224" cy="4005072"/>
          </a:xfrm>
          <a:prstGeom prst="rect">
            <a:avLst/>
          </a:prstGeom>
        </p:spPr>
      </p:pic>
      <p:sp>
        <p:nvSpPr>
          <p:cNvPr id="84" name="Rectangle 77">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79">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15">
            <a:extLst>
              <a:ext uri="{FF2B5EF4-FFF2-40B4-BE49-F238E27FC236}">
                <a16:creationId xmlns:a16="http://schemas.microsoft.com/office/drawing/2014/main" id="{C1978DAA-45D6-6926-CCC3-B6DE73FAEF05}"/>
              </a:ext>
            </a:extLst>
          </p:cNvPr>
          <p:cNvSpPr>
            <a:spLocks noGrp="1"/>
          </p:cNvSpPr>
          <p:nvPr>
            <p:ph idx="1"/>
          </p:nvPr>
        </p:nvSpPr>
        <p:spPr>
          <a:xfrm>
            <a:off x="4380266" y="4440602"/>
            <a:ext cx="7104188" cy="1645920"/>
          </a:xfrm>
        </p:spPr>
        <p:txBody>
          <a:bodyPr anchor="ctr">
            <a:normAutofit/>
          </a:bodyPr>
          <a:lstStyle/>
          <a:p>
            <a:pPr>
              <a:buFont typeface="Wingdings" panose="05000000000000000000" pitchFamily="2" charset="2"/>
              <a:buChar char="Ø"/>
            </a:pPr>
            <a:r>
              <a:rPr lang="en-US" sz="1800" dirty="0" err="1"/>
              <a:t>Luchs</a:t>
            </a:r>
            <a:r>
              <a:rPr lang="en-US" sz="1800" dirty="0"/>
              <a:t>(e) in Kärnten …</a:t>
            </a:r>
          </a:p>
          <a:p>
            <a:pPr>
              <a:buFont typeface="Wingdings" panose="05000000000000000000" pitchFamily="2" charset="2"/>
              <a:buChar char="Ø"/>
            </a:pPr>
            <a:r>
              <a:rPr lang="en-US" sz="1800" dirty="0" err="1"/>
              <a:t>Bär</a:t>
            </a:r>
            <a:r>
              <a:rPr lang="en-US" sz="1800" dirty="0"/>
              <a:t> </a:t>
            </a:r>
            <a:r>
              <a:rPr lang="en-US" sz="1800" dirty="0" err="1"/>
              <a:t>tötet</a:t>
            </a:r>
            <a:r>
              <a:rPr lang="en-US" sz="1800" dirty="0"/>
              <a:t> </a:t>
            </a:r>
            <a:r>
              <a:rPr lang="en-US" sz="1800" dirty="0" err="1"/>
              <a:t>Studenten</a:t>
            </a:r>
            <a:r>
              <a:rPr lang="en-US" sz="1800" dirty="0"/>
              <a:t> in </a:t>
            </a:r>
            <a:r>
              <a:rPr lang="en-US" sz="1800" dirty="0" err="1"/>
              <a:t>Südtirol</a:t>
            </a:r>
            <a:r>
              <a:rPr lang="en-US" sz="1800" dirty="0"/>
              <a:t> …</a:t>
            </a:r>
          </a:p>
          <a:p>
            <a:pPr>
              <a:buFont typeface="Wingdings" panose="05000000000000000000" pitchFamily="2" charset="2"/>
              <a:buChar char="Ø"/>
            </a:pPr>
            <a:r>
              <a:rPr lang="en-US" sz="1800" dirty="0" err="1"/>
              <a:t>Biber</a:t>
            </a:r>
            <a:r>
              <a:rPr lang="en-US" sz="1800" dirty="0"/>
              <a:t> …</a:t>
            </a:r>
          </a:p>
          <a:p>
            <a:pPr>
              <a:buFont typeface="Wingdings" panose="05000000000000000000" pitchFamily="2" charset="2"/>
              <a:buChar char="Ø"/>
            </a:pPr>
            <a:r>
              <a:rPr lang="en-US" sz="1800" dirty="0" err="1"/>
              <a:t>Fischotter</a:t>
            </a:r>
            <a:r>
              <a:rPr lang="en-US" sz="1800" dirty="0"/>
              <a:t> …</a:t>
            </a:r>
          </a:p>
        </p:txBody>
      </p:sp>
    </p:spTree>
    <p:extLst>
      <p:ext uri="{BB962C8B-B14F-4D97-AF65-F5344CB8AC3E}">
        <p14:creationId xmlns:p14="http://schemas.microsoft.com/office/powerpoint/2010/main" val="2299892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B48017-EE5D-5EC3-1DAF-768CF34AEAD8}"/>
              </a:ext>
            </a:extLst>
          </p:cNvPr>
          <p:cNvSpPr>
            <a:spLocks noGrp="1"/>
          </p:cNvSpPr>
          <p:nvPr>
            <p:ph type="title"/>
          </p:nvPr>
        </p:nvSpPr>
        <p:spPr/>
        <p:txBody>
          <a:bodyPr>
            <a:normAutofit/>
          </a:bodyPr>
          <a:lstStyle/>
          <a:p>
            <a:r>
              <a:rPr lang="de-DE" dirty="0"/>
              <a:t>Termine und Kurse</a:t>
            </a:r>
            <a:endParaRPr lang="de-AT" dirty="0"/>
          </a:p>
        </p:txBody>
      </p:sp>
      <p:sp>
        <p:nvSpPr>
          <p:cNvPr id="3" name="Inhaltsplatzhalter 2">
            <a:extLst>
              <a:ext uri="{FF2B5EF4-FFF2-40B4-BE49-F238E27FC236}">
                <a16:creationId xmlns:a16="http://schemas.microsoft.com/office/drawing/2014/main" id="{58700EEB-8151-7191-E1D3-265BC2904B33}"/>
              </a:ext>
            </a:extLst>
          </p:cNvPr>
          <p:cNvSpPr>
            <a:spLocks noGrp="1"/>
          </p:cNvSpPr>
          <p:nvPr>
            <p:ph idx="1"/>
          </p:nvPr>
        </p:nvSpPr>
        <p:spPr/>
        <p:txBody>
          <a:bodyPr>
            <a:normAutofit/>
          </a:bodyPr>
          <a:lstStyle/>
          <a:p>
            <a:pPr marL="0" indent="0">
              <a:lnSpc>
                <a:spcPct val="120000"/>
              </a:lnSpc>
              <a:buNone/>
            </a:pPr>
            <a:r>
              <a:rPr lang="de-DE" sz="1800" b="1" dirty="0"/>
              <a:t>April:</a:t>
            </a:r>
            <a:r>
              <a:rPr lang="de-DE" sz="1800" dirty="0"/>
              <a:t> Vereinsschulungen</a:t>
            </a:r>
          </a:p>
          <a:p>
            <a:pPr marL="0" indent="0">
              <a:lnSpc>
                <a:spcPct val="120000"/>
              </a:lnSpc>
              <a:buNone/>
            </a:pPr>
            <a:r>
              <a:rPr lang="de-DE" sz="1800" b="1" dirty="0"/>
              <a:t>April: </a:t>
            </a:r>
            <a:r>
              <a:rPr lang="de-DE" sz="1800" dirty="0"/>
              <a:t>Hegeringschießen</a:t>
            </a:r>
          </a:p>
          <a:p>
            <a:pPr marL="0" indent="0">
              <a:lnSpc>
                <a:spcPct val="120000"/>
              </a:lnSpc>
              <a:buNone/>
            </a:pPr>
            <a:r>
              <a:rPr lang="de-DE" sz="1800" b="1" dirty="0"/>
              <a:t>22. April: </a:t>
            </a:r>
            <a:r>
              <a:rPr lang="de-DE" sz="1800" dirty="0" err="1"/>
              <a:t>Fallenstellerkurs</a:t>
            </a:r>
            <a:endParaRPr lang="de-DE" sz="1800" dirty="0"/>
          </a:p>
          <a:p>
            <a:pPr marL="0" indent="0">
              <a:lnSpc>
                <a:spcPct val="120000"/>
              </a:lnSpc>
              <a:buNone/>
            </a:pPr>
            <a:r>
              <a:rPr lang="de-DE" sz="1800" b="1" dirty="0"/>
              <a:t>26. Mai: </a:t>
            </a:r>
            <a:r>
              <a:rPr lang="de-DE" sz="1800" dirty="0"/>
              <a:t>Nachtzielgerätekurs in Hermagor</a:t>
            </a:r>
          </a:p>
          <a:p>
            <a:pPr marL="0" indent="0">
              <a:lnSpc>
                <a:spcPct val="120000"/>
              </a:lnSpc>
              <a:buNone/>
            </a:pPr>
            <a:r>
              <a:rPr lang="de-DE" sz="1800" b="1" dirty="0"/>
              <a:t>3. Juni: </a:t>
            </a:r>
            <a:r>
              <a:rPr lang="de-DE" sz="1800" dirty="0"/>
              <a:t>Landesjägertag in Hermagor</a:t>
            </a:r>
          </a:p>
          <a:p>
            <a:pPr marL="0" indent="0">
              <a:lnSpc>
                <a:spcPct val="120000"/>
              </a:lnSpc>
              <a:buNone/>
            </a:pPr>
            <a:r>
              <a:rPr lang="de-DE" sz="1800" b="1" dirty="0"/>
              <a:t>15. Juni: </a:t>
            </a:r>
            <a:r>
              <a:rPr lang="de-DE" sz="1800" dirty="0"/>
              <a:t>Wildunfall – was tun? (</a:t>
            </a:r>
            <a:r>
              <a:rPr lang="de-DE" sz="1800" dirty="0" err="1"/>
              <a:t>Mageregg</a:t>
            </a:r>
            <a:r>
              <a:rPr lang="de-DE" sz="1800" dirty="0"/>
              <a:t>)</a:t>
            </a:r>
          </a:p>
          <a:p>
            <a:pPr marL="0" indent="0">
              <a:lnSpc>
                <a:spcPct val="120000"/>
              </a:lnSpc>
              <a:buNone/>
            </a:pPr>
            <a:r>
              <a:rPr lang="de-DE" sz="1800" b="1" dirty="0"/>
              <a:t>16. September</a:t>
            </a:r>
            <a:r>
              <a:rPr lang="de-DE" sz="1800" dirty="0"/>
              <a:t>: Nachtzielgerätekurse in </a:t>
            </a:r>
            <a:r>
              <a:rPr lang="de-DE" sz="1800" dirty="0" err="1"/>
              <a:t>Mageregg</a:t>
            </a:r>
            <a:r>
              <a:rPr lang="de-DE" sz="1800" dirty="0"/>
              <a:t> sowie “Jägermarkt“</a:t>
            </a:r>
          </a:p>
          <a:p>
            <a:pPr marL="0" indent="0">
              <a:lnSpc>
                <a:spcPct val="120000"/>
              </a:lnSpc>
              <a:buNone/>
            </a:pPr>
            <a:r>
              <a:rPr lang="de-DE" sz="1800" b="1" dirty="0"/>
              <a:t>21. Oktober: </a:t>
            </a:r>
            <a:r>
              <a:rPr lang="de-DE" sz="1800" dirty="0"/>
              <a:t>Hegeringleitertag in </a:t>
            </a:r>
            <a:r>
              <a:rPr lang="de-DE" sz="1800" dirty="0" err="1"/>
              <a:t>Mageregg</a:t>
            </a:r>
            <a:endParaRPr lang="de-DE" sz="1800" dirty="0"/>
          </a:p>
          <a:p>
            <a:pPr marL="0" indent="0">
              <a:lnSpc>
                <a:spcPct val="120000"/>
              </a:lnSpc>
              <a:buNone/>
            </a:pPr>
            <a:r>
              <a:rPr lang="de-DE" sz="1800" b="1" dirty="0"/>
              <a:t>24. November: </a:t>
            </a:r>
            <a:r>
              <a:rPr lang="de-DE" sz="1800" dirty="0"/>
              <a:t>Erste Hilfe Kurs für Jäger</a:t>
            </a:r>
          </a:p>
          <a:p>
            <a:pPr marL="0" indent="0">
              <a:lnSpc>
                <a:spcPct val="120000"/>
              </a:lnSpc>
              <a:buNone/>
            </a:pPr>
            <a:endParaRPr lang="de-AT" sz="1800" dirty="0"/>
          </a:p>
        </p:txBody>
      </p:sp>
    </p:spTree>
    <p:extLst>
      <p:ext uri="{BB962C8B-B14F-4D97-AF65-F5344CB8AC3E}">
        <p14:creationId xmlns:p14="http://schemas.microsoft.com/office/powerpoint/2010/main" val="360407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328FD85-844C-41DE-9758-C98A8C8B7CBC}"/>
              </a:ext>
            </a:extLst>
          </p:cNvPr>
          <p:cNvSpPr>
            <a:spLocks noGrp="1"/>
          </p:cNvSpPr>
          <p:nvPr>
            <p:ph type="title"/>
          </p:nvPr>
        </p:nvSpPr>
        <p:spPr>
          <a:xfrm>
            <a:off x="1256490" y="1610266"/>
            <a:ext cx="6943928" cy="3282747"/>
          </a:xfrm>
        </p:spPr>
        <p:txBody>
          <a:bodyPr>
            <a:normAutofit/>
          </a:bodyPr>
          <a:lstStyle/>
          <a:p>
            <a:r>
              <a:rPr lang="de-DE" dirty="0">
                <a:latin typeface="Yrsa" panose="020D0000000400000000" pitchFamily="34" charset="0"/>
              </a:rPr>
              <a:t>Vielen Dank für die Aufmerksamkeit!</a:t>
            </a:r>
            <a:endParaRPr lang="de-AT" dirty="0">
              <a:latin typeface="Yrsa" panose="020D0000000400000000" pitchFamily="34" charset="0"/>
            </a:endParaRPr>
          </a:p>
        </p:txBody>
      </p:sp>
      <p:sp>
        <p:nvSpPr>
          <p:cNvPr id="4" name="Foliennummernplatzhalter 3">
            <a:extLst>
              <a:ext uri="{FF2B5EF4-FFF2-40B4-BE49-F238E27FC236}">
                <a16:creationId xmlns:a16="http://schemas.microsoft.com/office/drawing/2014/main" id="{7DC9AC5F-866E-45E2-A157-0FA7F5AC49DB}"/>
              </a:ext>
            </a:extLst>
          </p:cNvPr>
          <p:cNvSpPr>
            <a:spLocks noGrp="1"/>
          </p:cNvSpPr>
          <p:nvPr>
            <p:ph type="sldNum" sz="quarter" idx="12"/>
          </p:nvPr>
        </p:nvSpPr>
        <p:spPr/>
        <p:txBody>
          <a:bodyPr/>
          <a:lstStyle/>
          <a:p>
            <a:fld id="{B61081E4-D650-4834-8E37-E20B6D9E2CC9}" type="slidenum">
              <a:rPr lang="de-AT" smtClean="0"/>
              <a:t>23</a:t>
            </a:fld>
            <a:endParaRPr lang="de-AT"/>
          </a:p>
        </p:txBody>
      </p:sp>
    </p:spTree>
    <p:extLst>
      <p:ext uri="{BB962C8B-B14F-4D97-AF65-F5344CB8AC3E}">
        <p14:creationId xmlns:p14="http://schemas.microsoft.com/office/powerpoint/2010/main" val="46220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2964670-E254-DD01-9234-3FD7CD15E41B}"/>
              </a:ext>
            </a:extLst>
          </p:cNvPr>
          <p:cNvSpPr>
            <a:spLocks noGrp="1"/>
          </p:cNvSpPr>
          <p:nvPr>
            <p:ph type="title"/>
          </p:nvPr>
        </p:nvSpPr>
        <p:spPr>
          <a:xfrm>
            <a:off x="838200" y="365125"/>
            <a:ext cx="5506615" cy="1807305"/>
          </a:xfrm>
        </p:spPr>
        <p:txBody>
          <a:bodyPr>
            <a:normAutofit/>
          </a:bodyPr>
          <a:lstStyle/>
          <a:p>
            <a:r>
              <a:rPr lang="de-DE" dirty="0"/>
              <a:t>Jagdbezirk Völkermarkt</a:t>
            </a:r>
          </a:p>
        </p:txBody>
      </p:sp>
      <p:sp>
        <p:nvSpPr>
          <p:cNvPr id="3" name="Inhaltsplatzhalter 2">
            <a:extLst>
              <a:ext uri="{FF2B5EF4-FFF2-40B4-BE49-F238E27FC236}">
                <a16:creationId xmlns:a16="http://schemas.microsoft.com/office/drawing/2014/main" id="{C58D946E-5E8F-9C7F-5953-460067133260}"/>
              </a:ext>
            </a:extLst>
          </p:cNvPr>
          <p:cNvSpPr>
            <a:spLocks noGrp="1"/>
          </p:cNvSpPr>
          <p:nvPr>
            <p:ph idx="1"/>
          </p:nvPr>
        </p:nvSpPr>
        <p:spPr>
          <a:xfrm>
            <a:off x="838200" y="1766843"/>
            <a:ext cx="5506615" cy="4615296"/>
          </a:xfrm>
        </p:spPr>
        <p:txBody>
          <a:bodyPr>
            <a:normAutofit/>
          </a:bodyPr>
          <a:lstStyle/>
          <a:p>
            <a:pPr marL="0" indent="0">
              <a:buNone/>
            </a:pPr>
            <a:r>
              <a:rPr lang="de-DE" sz="1600" b="1" dirty="0"/>
              <a:t>Jagdbezirk Völkermarkt</a:t>
            </a:r>
          </a:p>
          <a:p>
            <a:pPr marL="0" indent="0">
              <a:buNone/>
            </a:pPr>
            <a:r>
              <a:rPr lang="de-DE" sz="1400" dirty="0"/>
              <a:t>90.479 ha</a:t>
            </a:r>
          </a:p>
          <a:p>
            <a:pPr marL="0" indent="0">
              <a:buNone/>
            </a:pPr>
            <a:r>
              <a:rPr lang="de-DE" sz="1400" dirty="0"/>
              <a:t>146 Jagdgebiete, davon 98 EJ (28.586ha) und 48 Gemeindejagden (61.893 ha)</a:t>
            </a:r>
          </a:p>
          <a:p>
            <a:pPr marL="0" indent="0">
              <a:buNone/>
            </a:pPr>
            <a:r>
              <a:rPr lang="de-DE" sz="1400" dirty="0"/>
              <a:t>1200 Mitglieder</a:t>
            </a:r>
          </a:p>
          <a:p>
            <a:pPr marL="0" indent="0">
              <a:buNone/>
            </a:pPr>
            <a:r>
              <a:rPr lang="de-DE" sz="1400" dirty="0"/>
              <a:t>113 Jagschutzorgane</a:t>
            </a:r>
          </a:p>
          <a:p>
            <a:pPr marL="0" indent="0">
              <a:buNone/>
            </a:pPr>
            <a:endParaRPr lang="de-DE" sz="1400" dirty="0"/>
          </a:p>
          <a:p>
            <a:pPr marL="0" indent="0">
              <a:buNone/>
            </a:pPr>
            <a:r>
              <a:rPr lang="de-DE" sz="1600" b="1" dirty="0"/>
              <a:t>Jagdstatistik</a:t>
            </a:r>
          </a:p>
          <a:p>
            <a:pPr marL="0" indent="0">
              <a:buNone/>
            </a:pPr>
            <a:r>
              <a:rPr lang="de-DE" sz="1400" b="1" dirty="0"/>
              <a:t>	Rehwild	Rotwild	</a:t>
            </a:r>
            <a:r>
              <a:rPr lang="de-DE" sz="1400" b="1" dirty="0" err="1"/>
              <a:t>Gamswild</a:t>
            </a:r>
            <a:endParaRPr lang="de-DE" sz="1400" b="1" dirty="0"/>
          </a:p>
          <a:p>
            <a:pPr marL="0" indent="0">
              <a:buNone/>
            </a:pPr>
            <a:r>
              <a:rPr lang="de-DE" sz="1400" b="1" dirty="0"/>
              <a:t>2019/20</a:t>
            </a:r>
            <a:r>
              <a:rPr lang="de-DE" sz="1400" dirty="0"/>
              <a:t>	5.670	591	429</a:t>
            </a:r>
          </a:p>
          <a:p>
            <a:pPr marL="0" indent="0">
              <a:buNone/>
            </a:pPr>
            <a:r>
              <a:rPr lang="de-DE" sz="1400" b="1" dirty="0"/>
              <a:t>2020/21</a:t>
            </a:r>
            <a:r>
              <a:rPr lang="de-DE" sz="1400" dirty="0"/>
              <a:t>	6.222 	818	502</a:t>
            </a:r>
          </a:p>
          <a:p>
            <a:pPr marL="0" indent="0">
              <a:buNone/>
            </a:pPr>
            <a:r>
              <a:rPr lang="de-DE" sz="1000" dirty="0"/>
              <a:t>	(91%)	(120%)	(105%)</a:t>
            </a:r>
          </a:p>
        </p:txBody>
      </p:sp>
      <p:pic>
        <p:nvPicPr>
          <p:cNvPr id="6" name="Grafik 5" descr="Ein Bild, das Berg, draußen, Himmel, Natur enthält.&#10;&#10;Automatisch generierte Beschreibung">
            <a:extLst>
              <a:ext uri="{FF2B5EF4-FFF2-40B4-BE49-F238E27FC236}">
                <a16:creationId xmlns:a16="http://schemas.microsoft.com/office/drawing/2014/main" id="{FAE9794F-1057-F45A-77DE-331E2DDEF2C8}"/>
              </a:ext>
            </a:extLst>
          </p:cNvPr>
          <p:cNvPicPr>
            <a:picLocks noChangeAspect="1"/>
          </p:cNvPicPr>
          <p:nvPr/>
        </p:nvPicPr>
        <p:blipFill rotWithShape="1">
          <a:blip r:embed="rId2">
            <a:extLst>
              <a:ext uri="{28A0092B-C50C-407E-A947-70E740481C1C}">
                <a14:useLocalDpi xmlns:a14="http://schemas.microsoft.com/office/drawing/2010/main" val="0"/>
              </a:ext>
            </a:extLst>
          </a:blip>
          <a:srcRect l="10486" r="243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mc:AlternateContent xmlns:mc="http://schemas.openxmlformats.org/markup-compatibility/2006">
        <mc:Choice xmlns:p14="http://schemas.microsoft.com/office/powerpoint/2010/main" Requires="p14">
          <p:contentPart p14:bwMode="auto" r:id="rId3">
            <p14:nvContentPartPr>
              <p14:cNvPr id="4" name="Freihand 3">
                <a:extLst>
                  <a:ext uri="{FF2B5EF4-FFF2-40B4-BE49-F238E27FC236}">
                    <a16:creationId xmlns:a16="http://schemas.microsoft.com/office/drawing/2014/main" id="{D8C09E01-46DA-C950-4698-B934C547F59D}"/>
                  </a:ext>
                </a:extLst>
              </p14:cNvPr>
              <p14:cNvContentPartPr/>
              <p14:nvPr/>
            </p14:nvContentPartPr>
            <p14:xfrm>
              <a:off x="2018289" y="983391"/>
              <a:ext cx="10800" cy="40680"/>
            </p14:xfrm>
          </p:contentPart>
        </mc:Choice>
        <mc:Fallback>
          <p:pic>
            <p:nvPicPr>
              <p:cNvPr id="4" name="Freihand 3">
                <a:extLst>
                  <a:ext uri="{FF2B5EF4-FFF2-40B4-BE49-F238E27FC236}">
                    <a16:creationId xmlns:a16="http://schemas.microsoft.com/office/drawing/2014/main" id="{D8C09E01-46DA-C950-4698-B934C547F59D}"/>
                  </a:ext>
                </a:extLst>
              </p:cNvPr>
              <p:cNvPicPr/>
              <p:nvPr/>
            </p:nvPicPr>
            <p:blipFill>
              <a:blip r:embed="rId4"/>
              <a:stretch>
                <a:fillRect/>
              </a:stretch>
            </p:blipFill>
            <p:spPr>
              <a:xfrm>
                <a:off x="2008979" y="974391"/>
                <a:ext cx="29048" cy="58320"/>
              </a:xfrm>
              <a:prstGeom prst="rect">
                <a:avLst/>
              </a:prstGeom>
            </p:spPr>
          </p:pic>
        </mc:Fallback>
      </mc:AlternateContent>
    </p:spTree>
    <p:extLst>
      <p:ext uri="{BB962C8B-B14F-4D97-AF65-F5344CB8AC3E}">
        <p14:creationId xmlns:p14="http://schemas.microsoft.com/office/powerpoint/2010/main" val="374041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1">
            <a:extLst>
              <a:ext uri="{FF2B5EF4-FFF2-40B4-BE49-F238E27FC236}">
                <a16:creationId xmlns:a16="http://schemas.microsoft.com/office/drawing/2014/main" id="{E698F7DB-50DA-4359-AB57-E3DA492A0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0B2599-8958-480A-B5BB-A76A74D70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BB0A29A-4B6C-69A0-1B8F-429C7BAAE92D}"/>
              </a:ext>
            </a:extLst>
          </p:cNvPr>
          <p:cNvSpPr>
            <a:spLocks noGrp="1"/>
          </p:cNvSpPr>
          <p:nvPr>
            <p:ph type="title"/>
          </p:nvPr>
        </p:nvSpPr>
        <p:spPr>
          <a:xfrm>
            <a:off x="1137037" y="609600"/>
            <a:ext cx="7551985" cy="1330518"/>
          </a:xfrm>
        </p:spPr>
        <p:txBody>
          <a:bodyPr>
            <a:normAutofit/>
          </a:bodyPr>
          <a:lstStyle/>
          <a:p>
            <a:r>
              <a:rPr lang="de-DE" dirty="0"/>
              <a:t>Jagdgesellschaften stehen für …</a:t>
            </a:r>
          </a:p>
        </p:txBody>
      </p:sp>
      <p:sp>
        <p:nvSpPr>
          <p:cNvPr id="3" name="Inhaltsplatzhalter 2">
            <a:extLst>
              <a:ext uri="{FF2B5EF4-FFF2-40B4-BE49-F238E27FC236}">
                <a16:creationId xmlns:a16="http://schemas.microsoft.com/office/drawing/2014/main" id="{CCD89580-53AC-7A81-921E-75EAFADBAAAB}"/>
              </a:ext>
            </a:extLst>
          </p:cNvPr>
          <p:cNvSpPr>
            <a:spLocks noGrp="1"/>
          </p:cNvSpPr>
          <p:nvPr>
            <p:ph idx="1"/>
          </p:nvPr>
        </p:nvSpPr>
        <p:spPr>
          <a:xfrm>
            <a:off x="1137038" y="1800808"/>
            <a:ext cx="6650302" cy="4571999"/>
          </a:xfrm>
        </p:spPr>
        <p:txBody>
          <a:bodyPr>
            <a:normAutofit/>
          </a:bodyPr>
          <a:lstStyle/>
          <a:p>
            <a:pPr marL="0" indent="0">
              <a:buNone/>
            </a:pPr>
            <a:r>
              <a:rPr lang="de-DE" sz="2000" b="1" dirty="0"/>
              <a:t>Brauchtum, Tradition und Verantwortung</a:t>
            </a:r>
          </a:p>
          <a:p>
            <a:pPr marL="0" indent="0">
              <a:buNone/>
            </a:pPr>
            <a:r>
              <a:rPr lang="de-DE" sz="1600" dirty="0"/>
              <a:t>Hilfeleistungen bei Wildunfällen</a:t>
            </a:r>
          </a:p>
          <a:p>
            <a:pPr marL="0" indent="0">
              <a:buNone/>
            </a:pPr>
            <a:r>
              <a:rPr lang="de-DE" sz="1600" dirty="0"/>
              <a:t>Mitwirkung bei Veranstaltungen</a:t>
            </a:r>
          </a:p>
          <a:p>
            <a:pPr marL="0" indent="0">
              <a:buNone/>
            </a:pPr>
            <a:r>
              <a:rPr lang="de-DE" sz="1600" dirty="0"/>
              <a:t>Jägerbegräbnis</a:t>
            </a:r>
          </a:p>
          <a:p>
            <a:pPr marL="0" indent="0">
              <a:buNone/>
            </a:pPr>
            <a:endParaRPr lang="de-DE" sz="800" dirty="0"/>
          </a:p>
          <a:p>
            <a:pPr marL="0" indent="0">
              <a:buNone/>
            </a:pPr>
            <a:r>
              <a:rPr lang="de-DE" sz="2000" b="1" dirty="0"/>
              <a:t>Sauberkeit und Umwelt</a:t>
            </a:r>
          </a:p>
          <a:p>
            <a:pPr marL="0" indent="0">
              <a:buNone/>
            </a:pPr>
            <a:r>
              <a:rPr lang="de-DE" sz="1600" dirty="0"/>
              <a:t>Flurreinigungsaktionen</a:t>
            </a:r>
          </a:p>
          <a:p>
            <a:pPr marL="0" indent="0">
              <a:buNone/>
            </a:pPr>
            <a:endParaRPr lang="de-DE" sz="800" dirty="0"/>
          </a:p>
          <a:p>
            <a:pPr marL="0" indent="0">
              <a:buNone/>
            </a:pPr>
            <a:r>
              <a:rPr lang="de-DE" sz="2000" b="1" dirty="0"/>
              <a:t>Weiterbildung und Jugendförderung</a:t>
            </a:r>
          </a:p>
          <a:p>
            <a:pPr marL="0" indent="0">
              <a:buNone/>
            </a:pPr>
            <a:r>
              <a:rPr lang="de-DE" sz="1600" dirty="0"/>
              <a:t>Ausflüge mit Schulen und Kindergärten</a:t>
            </a:r>
          </a:p>
          <a:p>
            <a:pPr marL="0" indent="0">
              <a:buNone/>
            </a:pPr>
            <a:endParaRPr lang="de-DE" sz="800" dirty="0"/>
          </a:p>
          <a:p>
            <a:pPr marL="0" indent="0">
              <a:buNone/>
            </a:pPr>
            <a:r>
              <a:rPr lang="de-DE" sz="2000" b="1" dirty="0"/>
              <a:t>Bindeglied zwischen Jagd und Grundeigentümern</a:t>
            </a:r>
          </a:p>
          <a:p>
            <a:pPr marL="0" indent="0">
              <a:buNone/>
            </a:pPr>
            <a:r>
              <a:rPr lang="de-DE" sz="1600" dirty="0"/>
              <a:t>Kommunikation</a:t>
            </a:r>
          </a:p>
        </p:txBody>
      </p:sp>
      <p:pic>
        <p:nvPicPr>
          <p:cNvPr id="27" name="Grafik 26" descr="Ein Bild, das Person, Gruppe, Reihe, Menschenmenge enthält.&#10;&#10;Automatisch generierte Beschreibung">
            <a:extLst>
              <a:ext uri="{FF2B5EF4-FFF2-40B4-BE49-F238E27FC236}">
                <a16:creationId xmlns:a16="http://schemas.microsoft.com/office/drawing/2014/main" id="{F475A160-BA81-F6ED-9560-AC8CCA6B6F04}"/>
              </a:ext>
            </a:extLst>
          </p:cNvPr>
          <p:cNvPicPr>
            <a:picLocks noChangeAspect="1"/>
          </p:cNvPicPr>
          <p:nvPr/>
        </p:nvPicPr>
        <p:blipFill rotWithShape="1">
          <a:blip r:embed="rId2">
            <a:extLst>
              <a:ext uri="{28A0092B-C50C-407E-A947-70E740481C1C}">
                <a14:useLocalDpi xmlns:a14="http://schemas.microsoft.com/office/drawing/2010/main" val="0"/>
              </a:ext>
            </a:extLst>
          </a:blip>
          <a:srcRect l="4582" r="10749"/>
          <a:stretch/>
        </p:blipFill>
        <p:spPr>
          <a:xfrm>
            <a:off x="8751067" y="10"/>
            <a:ext cx="3440934" cy="2285990"/>
          </a:xfrm>
          <a:custGeom>
            <a:avLst/>
            <a:gdLst/>
            <a:ahLst/>
            <a:cxnLst/>
            <a:rect l="l" t="t" r="r" b="b"/>
            <a:pathLst>
              <a:path w="3440934" h="2286000">
                <a:moveTo>
                  <a:pt x="172481" y="2232285"/>
                </a:moveTo>
                <a:lnTo>
                  <a:pt x="172531" y="2232737"/>
                </a:lnTo>
                <a:lnTo>
                  <a:pt x="172407" y="2233032"/>
                </a:lnTo>
                <a:cubicBezTo>
                  <a:pt x="172452" y="2232834"/>
                  <a:pt x="172808" y="2231800"/>
                  <a:pt x="172481" y="2232285"/>
                </a:cubicBezTo>
                <a:close/>
                <a:moveTo>
                  <a:pt x="18615" y="0"/>
                </a:moveTo>
                <a:lnTo>
                  <a:pt x="3440934" y="0"/>
                </a:lnTo>
                <a:lnTo>
                  <a:pt x="3440934" y="2286000"/>
                </a:lnTo>
                <a:lnTo>
                  <a:pt x="178765" y="2286000"/>
                </a:lnTo>
                <a:lnTo>
                  <a:pt x="174444" y="2250010"/>
                </a:lnTo>
                <a:lnTo>
                  <a:pt x="172531" y="2232737"/>
                </a:lnTo>
                <a:lnTo>
                  <a:pt x="174201" y="2228764"/>
                </a:lnTo>
                <a:cubicBezTo>
                  <a:pt x="177345" y="2221109"/>
                  <a:pt x="195223" y="2193427"/>
                  <a:pt x="191343" y="2186356"/>
                </a:cubicBezTo>
                <a:cubicBezTo>
                  <a:pt x="178219" y="2152642"/>
                  <a:pt x="168572" y="2171498"/>
                  <a:pt x="164067" y="2142065"/>
                </a:cubicBezTo>
                <a:cubicBezTo>
                  <a:pt x="160133" y="2108680"/>
                  <a:pt x="159859" y="2130285"/>
                  <a:pt x="146664" y="2089229"/>
                </a:cubicBezTo>
                <a:cubicBezTo>
                  <a:pt x="150478" y="2084435"/>
                  <a:pt x="154800" y="2063293"/>
                  <a:pt x="152113" y="2054485"/>
                </a:cubicBezTo>
                <a:cubicBezTo>
                  <a:pt x="150513" y="2038242"/>
                  <a:pt x="152449" y="2036605"/>
                  <a:pt x="144880" y="2020593"/>
                </a:cubicBezTo>
                <a:cubicBezTo>
                  <a:pt x="150732" y="2023165"/>
                  <a:pt x="151291" y="1972155"/>
                  <a:pt x="157720" y="1979286"/>
                </a:cubicBezTo>
                <a:cubicBezTo>
                  <a:pt x="162030" y="1968351"/>
                  <a:pt x="153186" y="1963668"/>
                  <a:pt x="156833" y="1952854"/>
                </a:cubicBezTo>
                <a:cubicBezTo>
                  <a:pt x="156957" y="1940918"/>
                  <a:pt x="151341" y="1960059"/>
                  <a:pt x="149917" y="1946946"/>
                </a:cubicBezTo>
                <a:lnTo>
                  <a:pt x="153743" y="1875565"/>
                </a:lnTo>
                <a:cubicBezTo>
                  <a:pt x="149772" y="1866223"/>
                  <a:pt x="150846" y="1858473"/>
                  <a:pt x="153507" y="1850807"/>
                </a:cubicBezTo>
                <a:cubicBezTo>
                  <a:pt x="151112" y="1828667"/>
                  <a:pt x="173586" y="1811973"/>
                  <a:pt x="173799" y="1786925"/>
                </a:cubicBezTo>
                <a:cubicBezTo>
                  <a:pt x="168188" y="1760165"/>
                  <a:pt x="157236" y="1742030"/>
                  <a:pt x="157426" y="1715265"/>
                </a:cubicBezTo>
                <a:cubicBezTo>
                  <a:pt x="147202" y="1689354"/>
                  <a:pt x="168916" y="1697216"/>
                  <a:pt x="167109" y="1674793"/>
                </a:cubicBezTo>
                <a:cubicBezTo>
                  <a:pt x="157138" y="1638671"/>
                  <a:pt x="174193" y="1675326"/>
                  <a:pt x="168434" y="1619050"/>
                </a:cubicBezTo>
                <a:cubicBezTo>
                  <a:pt x="166922" y="1615926"/>
                  <a:pt x="156527" y="1609033"/>
                  <a:pt x="158412" y="1609679"/>
                </a:cubicBezTo>
                <a:cubicBezTo>
                  <a:pt x="157079" y="1597353"/>
                  <a:pt x="177090" y="1561235"/>
                  <a:pt x="173964" y="1543700"/>
                </a:cubicBezTo>
                <a:cubicBezTo>
                  <a:pt x="177333" y="1508983"/>
                  <a:pt x="167634" y="1492719"/>
                  <a:pt x="167811" y="1467670"/>
                </a:cubicBezTo>
                <a:cubicBezTo>
                  <a:pt x="172477" y="1438484"/>
                  <a:pt x="177359" y="1421247"/>
                  <a:pt x="188428" y="1369969"/>
                </a:cubicBezTo>
                <a:lnTo>
                  <a:pt x="217496" y="1196801"/>
                </a:lnTo>
                <a:cubicBezTo>
                  <a:pt x="245293" y="1130831"/>
                  <a:pt x="218387" y="1051919"/>
                  <a:pt x="216976" y="1013447"/>
                </a:cubicBezTo>
                <a:cubicBezTo>
                  <a:pt x="205168" y="998657"/>
                  <a:pt x="215132" y="984657"/>
                  <a:pt x="209028" y="965967"/>
                </a:cubicBezTo>
                <a:cubicBezTo>
                  <a:pt x="202413" y="923668"/>
                  <a:pt x="186505" y="882644"/>
                  <a:pt x="188665" y="826635"/>
                </a:cubicBezTo>
                <a:cubicBezTo>
                  <a:pt x="154241" y="805031"/>
                  <a:pt x="166790" y="738356"/>
                  <a:pt x="143158" y="687408"/>
                </a:cubicBezTo>
                <a:cubicBezTo>
                  <a:pt x="136288" y="657129"/>
                  <a:pt x="147156" y="607330"/>
                  <a:pt x="128870" y="598473"/>
                </a:cubicBezTo>
                <a:cubicBezTo>
                  <a:pt x="137949" y="583359"/>
                  <a:pt x="119601" y="571975"/>
                  <a:pt x="116513" y="556793"/>
                </a:cubicBezTo>
                <a:cubicBezTo>
                  <a:pt x="121944" y="543862"/>
                  <a:pt x="115534" y="538383"/>
                  <a:pt x="113103" y="527393"/>
                </a:cubicBezTo>
                <a:cubicBezTo>
                  <a:pt x="116712" y="521931"/>
                  <a:pt x="115528" y="512540"/>
                  <a:pt x="110358" y="509836"/>
                </a:cubicBezTo>
                <a:cubicBezTo>
                  <a:pt x="99665" y="515528"/>
                  <a:pt x="101869" y="482263"/>
                  <a:pt x="93922" y="480624"/>
                </a:cubicBezTo>
                <a:cubicBezTo>
                  <a:pt x="90364" y="461815"/>
                  <a:pt x="91658" y="378414"/>
                  <a:pt x="77901" y="365726"/>
                </a:cubicBezTo>
                <a:cubicBezTo>
                  <a:pt x="68104" y="327965"/>
                  <a:pt x="82000" y="270503"/>
                  <a:pt x="79978" y="254235"/>
                </a:cubicBezTo>
                <a:cubicBezTo>
                  <a:pt x="100822" y="235742"/>
                  <a:pt x="33401" y="163109"/>
                  <a:pt x="25016" y="94011"/>
                </a:cubicBezTo>
                <a:cubicBezTo>
                  <a:pt x="26229" y="84459"/>
                  <a:pt x="25686" y="79476"/>
                  <a:pt x="20299" y="77502"/>
                </a:cubicBezTo>
                <a:cubicBezTo>
                  <a:pt x="17891" y="68655"/>
                  <a:pt x="14563" y="55480"/>
                  <a:pt x="10477" y="39898"/>
                </a:cubicBezTo>
                <a:lnTo>
                  <a:pt x="0" y="1915"/>
                </a:lnTo>
                <a:close/>
              </a:path>
            </a:pathLst>
          </a:custGeom>
        </p:spPr>
      </p:pic>
      <p:pic>
        <p:nvPicPr>
          <p:cNvPr id="23" name="Grafik 22" descr="Ein Bild, das Baum, draußen, Himmel, Gras enthält.&#10;&#10;Automatisch generierte Beschreibung">
            <a:extLst>
              <a:ext uri="{FF2B5EF4-FFF2-40B4-BE49-F238E27FC236}">
                <a16:creationId xmlns:a16="http://schemas.microsoft.com/office/drawing/2014/main" id="{885E6FB5-CAB2-A385-1323-F3AEF65C8632}"/>
              </a:ext>
            </a:extLst>
          </p:cNvPr>
          <p:cNvPicPr>
            <a:picLocks noChangeAspect="1"/>
          </p:cNvPicPr>
          <p:nvPr/>
        </p:nvPicPr>
        <p:blipFill rotWithShape="1">
          <a:blip r:embed="rId3">
            <a:extLst>
              <a:ext uri="{28A0092B-C50C-407E-A947-70E740481C1C}">
                <a14:useLocalDpi xmlns:a14="http://schemas.microsoft.com/office/drawing/2010/main" val="0"/>
              </a:ext>
            </a:extLst>
          </a:blip>
          <a:srcRect l="13964"/>
          <a:stretch/>
        </p:blipFill>
        <p:spPr>
          <a:xfrm>
            <a:off x="8695498" y="2286000"/>
            <a:ext cx="3496503" cy="2286000"/>
          </a:xfrm>
          <a:custGeom>
            <a:avLst/>
            <a:gdLst/>
            <a:ahLst/>
            <a:cxnLst/>
            <a:rect l="l" t="t" r="r" b="b"/>
            <a:pathLst>
              <a:path w="3496503" h="2286000">
                <a:moveTo>
                  <a:pt x="234334" y="0"/>
                </a:moveTo>
                <a:lnTo>
                  <a:pt x="3496503" y="0"/>
                </a:lnTo>
                <a:lnTo>
                  <a:pt x="3496503" y="2286000"/>
                </a:lnTo>
                <a:lnTo>
                  <a:pt x="3613" y="2286000"/>
                </a:lnTo>
                <a:lnTo>
                  <a:pt x="4396" y="2270265"/>
                </a:lnTo>
                <a:cubicBezTo>
                  <a:pt x="4106" y="2264862"/>
                  <a:pt x="2924" y="2261078"/>
                  <a:pt x="0" y="2260767"/>
                </a:cubicBezTo>
                <a:lnTo>
                  <a:pt x="6766" y="2236182"/>
                </a:lnTo>
                <a:lnTo>
                  <a:pt x="20683" y="2223768"/>
                </a:lnTo>
                <a:cubicBezTo>
                  <a:pt x="21224" y="2219117"/>
                  <a:pt x="9918" y="2214114"/>
                  <a:pt x="9373" y="2208586"/>
                </a:cubicBezTo>
                <a:cubicBezTo>
                  <a:pt x="4738" y="2194984"/>
                  <a:pt x="10418" y="2173804"/>
                  <a:pt x="10075" y="2154649"/>
                </a:cubicBezTo>
                <a:lnTo>
                  <a:pt x="16259" y="2145853"/>
                </a:lnTo>
                <a:lnTo>
                  <a:pt x="11033" y="2117141"/>
                </a:lnTo>
                <a:lnTo>
                  <a:pt x="11986" y="2053936"/>
                </a:lnTo>
                <a:lnTo>
                  <a:pt x="10583" y="2045434"/>
                </a:lnTo>
                <a:cubicBezTo>
                  <a:pt x="11282" y="2042276"/>
                  <a:pt x="181" y="2038711"/>
                  <a:pt x="937" y="2034990"/>
                </a:cubicBezTo>
                <a:lnTo>
                  <a:pt x="15114" y="2023110"/>
                </a:lnTo>
                <a:cubicBezTo>
                  <a:pt x="15743" y="2013526"/>
                  <a:pt x="19078" y="1985878"/>
                  <a:pt x="19941" y="1977488"/>
                </a:cubicBezTo>
                <a:cubicBezTo>
                  <a:pt x="20060" y="1975917"/>
                  <a:pt x="20179" y="1974346"/>
                  <a:pt x="20296" y="1972774"/>
                </a:cubicBezTo>
                <a:lnTo>
                  <a:pt x="31316" y="1942643"/>
                </a:lnTo>
                <a:cubicBezTo>
                  <a:pt x="37425" y="1919203"/>
                  <a:pt x="50453" y="1862289"/>
                  <a:pt x="56947" y="1832134"/>
                </a:cubicBezTo>
                <a:cubicBezTo>
                  <a:pt x="52894" y="1805090"/>
                  <a:pt x="69291" y="1783336"/>
                  <a:pt x="66473" y="1761713"/>
                </a:cubicBezTo>
                <a:cubicBezTo>
                  <a:pt x="70558" y="1734434"/>
                  <a:pt x="77296" y="1712419"/>
                  <a:pt x="81460" y="1694779"/>
                </a:cubicBezTo>
                <a:cubicBezTo>
                  <a:pt x="83201" y="1691851"/>
                  <a:pt x="90092" y="1659258"/>
                  <a:pt x="91453" y="1655871"/>
                </a:cubicBezTo>
                <a:cubicBezTo>
                  <a:pt x="95191" y="1636504"/>
                  <a:pt x="95447" y="1644218"/>
                  <a:pt x="101271" y="1611464"/>
                </a:cubicBezTo>
                <a:cubicBezTo>
                  <a:pt x="107232" y="1583980"/>
                  <a:pt x="109653" y="1555768"/>
                  <a:pt x="115918" y="1525131"/>
                </a:cubicBezTo>
                <a:cubicBezTo>
                  <a:pt x="124353" y="1492600"/>
                  <a:pt x="122211" y="1473342"/>
                  <a:pt x="125775" y="1460539"/>
                </a:cubicBezTo>
                <a:cubicBezTo>
                  <a:pt x="136106" y="1433637"/>
                  <a:pt x="127852" y="1425291"/>
                  <a:pt x="126873" y="1384274"/>
                </a:cubicBezTo>
                <a:cubicBezTo>
                  <a:pt x="133737" y="1352753"/>
                  <a:pt x="131247" y="1319027"/>
                  <a:pt x="144248" y="1294980"/>
                </a:cubicBezTo>
                <a:cubicBezTo>
                  <a:pt x="143106" y="1291836"/>
                  <a:pt x="142383" y="1288469"/>
                  <a:pt x="141961" y="1284960"/>
                </a:cubicBezTo>
                <a:cubicBezTo>
                  <a:pt x="141807" y="1281537"/>
                  <a:pt x="141652" y="1278114"/>
                  <a:pt x="141497" y="1274692"/>
                </a:cubicBezTo>
                <a:lnTo>
                  <a:pt x="142074" y="1273742"/>
                </a:lnTo>
                <a:cubicBezTo>
                  <a:pt x="142731" y="1263061"/>
                  <a:pt x="144799" y="1221141"/>
                  <a:pt x="145443" y="1210604"/>
                </a:cubicBezTo>
                <a:lnTo>
                  <a:pt x="145939" y="1210516"/>
                </a:lnTo>
                <a:cubicBezTo>
                  <a:pt x="147057" y="1207748"/>
                  <a:pt x="148708" y="1200510"/>
                  <a:pt x="152146" y="1193997"/>
                </a:cubicBezTo>
                <a:cubicBezTo>
                  <a:pt x="155856" y="1183479"/>
                  <a:pt x="164871" y="1159395"/>
                  <a:pt x="168198" y="1147411"/>
                </a:cubicBezTo>
                <a:lnTo>
                  <a:pt x="183535" y="1125901"/>
                </a:lnTo>
                <a:lnTo>
                  <a:pt x="179302" y="1105015"/>
                </a:lnTo>
                <a:cubicBezTo>
                  <a:pt x="177427" y="1088995"/>
                  <a:pt x="183476" y="1087934"/>
                  <a:pt x="188150" y="1068360"/>
                </a:cubicBezTo>
                <a:cubicBezTo>
                  <a:pt x="185665" y="1058736"/>
                  <a:pt x="176420" y="1052359"/>
                  <a:pt x="180132" y="1046638"/>
                </a:cubicBezTo>
                <a:cubicBezTo>
                  <a:pt x="181056" y="1026408"/>
                  <a:pt x="198829" y="1009747"/>
                  <a:pt x="202718" y="987934"/>
                </a:cubicBezTo>
                <a:cubicBezTo>
                  <a:pt x="201197" y="962487"/>
                  <a:pt x="211172" y="952942"/>
                  <a:pt x="215291" y="929621"/>
                </a:cubicBezTo>
                <a:cubicBezTo>
                  <a:pt x="209930" y="906521"/>
                  <a:pt x="224528" y="915000"/>
                  <a:pt x="229290" y="903908"/>
                </a:cubicBezTo>
                <a:lnTo>
                  <a:pt x="230029" y="900578"/>
                </a:lnTo>
                <a:lnTo>
                  <a:pt x="228646" y="854063"/>
                </a:lnTo>
                <a:cubicBezTo>
                  <a:pt x="234851" y="848408"/>
                  <a:pt x="228954" y="820026"/>
                  <a:pt x="240038" y="824287"/>
                </a:cubicBezTo>
                <a:cubicBezTo>
                  <a:pt x="242249" y="809308"/>
                  <a:pt x="241673" y="775478"/>
                  <a:pt x="241912" y="764190"/>
                </a:cubicBezTo>
                <a:cubicBezTo>
                  <a:pt x="241766" y="761646"/>
                  <a:pt x="241619" y="759103"/>
                  <a:pt x="241473" y="756558"/>
                </a:cubicBezTo>
                <a:lnTo>
                  <a:pt x="240145" y="754270"/>
                </a:lnTo>
                <a:cubicBezTo>
                  <a:pt x="239378" y="751871"/>
                  <a:pt x="239144" y="748528"/>
                  <a:pt x="240106" y="743071"/>
                </a:cubicBezTo>
                <a:lnTo>
                  <a:pt x="240556" y="741834"/>
                </a:lnTo>
                <a:cubicBezTo>
                  <a:pt x="239764" y="738704"/>
                  <a:pt x="237828" y="696921"/>
                  <a:pt x="237972" y="678244"/>
                </a:cubicBezTo>
                <a:cubicBezTo>
                  <a:pt x="247782" y="647903"/>
                  <a:pt x="227131" y="663568"/>
                  <a:pt x="229993" y="629773"/>
                </a:cubicBezTo>
                <a:cubicBezTo>
                  <a:pt x="229544" y="591552"/>
                  <a:pt x="239252" y="564992"/>
                  <a:pt x="239462" y="539841"/>
                </a:cubicBezTo>
                <a:cubicBezTo>
                  <a:pt x="238623" y="528031"/>
                  <a:pt x="238173" y="441859"/>
                  <a:pt x="242683" y="448956"/>
                </a:cubicBezTo>
                <a:cubicBezTo>
                  <a:pt x="243255" y="418452"/>
                  <a:pt x="244219" y="373783"/>
                  <a:pt x="242896" y="356821"/>
                </a:cubicBezTo>
                <a:cubicBezTo>
                  <a:pt x="242719" y="353610"/>
                  <a:pt x="234923" y="350399"/>
                  <a:pt x="234747" y="347187"/>
                </a:cubicBezTo>
                <a:cubicBezTo>
                  <a:pt x="244704" y="325468"/>
                  <a:pt x="242593" y="337207"/>
                  <a:pt x="243310" y="314607"/>
                </a:cubicBezTo>
                <a:cubicBezTo>
                  <a:pt x="241669" y="297647"/>
                  <a:pt x="250872" y="309332"/>
                  <a:pt x="249229" y="292372"/>
                </a:cubicBezTo>
                <a:cubicBezTo>
                  <a:pt x="220320" y="258295"/>
                  <a:pt x="245189" y="235217"/>
                  <a:pt x="233505" y="189449"/>
                </a:cubicBezTo>
                <a:lnTo>
                  <a:pt x="232734" y="119205"/>
                </a:lnTo>
                <a:cubicBezTo>
                  <a:pt x="232883" y="113125"/>
                  <a:pt x="230979" y="106701"/>
                  <a:pt x="234365" y="102821"/>
                </a:cubicBezTo>
                <a:cubicBezTo>
                  <a:pt x="235226" y="89557"/>
                  <a:pt x="237218" y="59178"/>
                  <a:pt x="237903" y="39622"/>
                </a:cubicBezTo>
                <a:cubicBezTo>
                  <a:pt x="237508" y="29839"/>
                  <a:pt x="236214" y="16537"/>
                  <a:pt x="234680" y="2881"/>
                </a:cubicBezTo>
                <a:close/>
              </a:path>
            </a:pathLst>
          </a:custGeom>
        </p:spPr>
      </p:pic>
      <p:pic>
        <p:nvPicPr>
          <p:cNvPr id="7" name="Grafik 6" descr="Ein Bild, das Baum, draußen, Person, Gras enthält.&#10;&#10;Automatisch generierte Beschreibung">
            <a:extLst>
              <a:ext uri="{FF2B5EF4-FFF2-40B4-BE49-F238E27FC236}">
                <a16:creationId xmlns:a16="http://schemas.microsoft.com/office/drawing/2014/main" id="{BD178618-44F9-A646-817F-F300599F4882}"/>
              </a:ext>
            </a:extLst>
          </p:cNvPr>
          <p:cNvPicPr>
            <a:picLocks noChangeAspect="1"/>
          </p:cNvPicPr>
          <p:nvPr/>
        </p:nvPicPr>
        <p:blipFill rotWithShape="1">
          <a:blip r:embed="rId4">
            <a:extLst>
              <a:ext uri="{28A0092B-C50C-407E-A947-70E740481C1C}">
                <a14:useLocalDpi xmlns:a14="http://schemas.microsoft.com/office/drawing/2010/main" val="0"/>
              </a:ext>
            </a:extLst>
          </a:blip>
          <a:srcRect l="13805"/>
          <a:stretch/>
        </p:blipFill>
        <p:spPr>
          <a:xfrm>
            <a:off x="8689022" y="4572000"/>
            <a:ext cx="3502979" cy="2286000"/>
          </a:xfrm>
          <a:custGeom>
            <a:avLst/>
            <a:gdLst/>
            <a:ahLst/>
            <a:cxnLst/>
            <a:rect l="l" t="t" r="r" b="b"/>
            <a:pathLst>
              <a:path w="3502979" h="2286000">
                <a:moveTo>
                  <a:pt x="10089" y="0"/>
                </a:moveTo>
                <a:lnTo>
                  <a:pt x="3502979" y="0"/>
                </a:lnTo>
                <a:lnTo>
                  <a:pt x="3502979" y="2286000"/>
                </a:lnTo>
                <a:lnTo>
                  <a:pt x="154969" y="2286000"/>
                </a:lnTo>
                <a:lnTo>
                  <a:pt x="154933" y="2285999"/>
                </a:lnTo>
                <a:cubicBezTo>
                  <a:pt x="154939" y="2285919"/>
                  <a:pt x="154948" y="2285839"/>
                  <a:pt x="154956" y="2285759"/>
                </a:cubicBezTo>
                <a:lnTo>
                  <a:pt x="157817" y="2280128"/>
                </a:lnTo>
                <a:lnTo>
                  <a:pt x="152413" y="2258335"/>
                </a:lnTo>
                <a:cubicBezTo>
                  <a:pt x="150528" y="2247599"/>
                  <a:pt x="149279" y="2236301"/>
                  <a:pt x="148708" y="2224706"/>
                </a:cubicBezTo>
                <a:cubicBezTo>
                  <a:pt x="152516" y="2222105"/>
                  <a:pt x="147106" y="2213005"/>
                  <a:pt x="146036" y="2208724"/>
                </a:cubicBezTo>
                <a:cubicBezTo>
                  <a:pt x="148522" y="2208679"/>
                  <a:pt x="149715" y="2199194"/>
                  <a:pt x="147657" y="2195828"/>
                </a:cubicBezTo>
                <a:cubicBezTo>
                  <a:pt x="138768" y="2125090"/>
                  <a:pt x="161998" y="2164893"/>
                  <a:pt x="148068" y="2122444"/>
                </a:cubicBezTo>
                <a:cubicBezTo>
                  <a:pt x="147343" y="2115342"/>
                  <a:pt x="148590" y="2110013"/>
                  <a:pt x="150648" y="2105568"/>
                </a:cubicBezTo>
                <a:lnTo>
                  <a:pt x="155787" y="2097570"/>
                </a:lnTo>
                <a:lnTo>
                  <a:pt x="153954" y="2091304"/>
                </a:lnTo>
                <a:cubicBezTo>
                  <a:pt x="153810" y="2067650"/>
                  <a:pt x="159078" y="2060678"/>
                  <a:pt x="153772" y="2046915"/>
                </a:cubicBezTo>
                <a:cubicBezTo>
                  <a:pt x="164801" y="2026580"/>
                  <a:pt x="154871" y="2033427"/>
                  <a:pt x="153183" y="2017960"/>
                </a:cubicBezTo>
                <a:cubicBezTo>
                  <a:pt x="150985" y="2005758"/>
                  <a:pt x="146752" y="2028159"/>
                  <a:pt x="146128" y="2016200"/>
                </a:cubicBezTo>
                <a:cubicBezTo>
                  <a:pt x="148976" y="2003262"/>
                  <a:pt x="140132" y="2003871"/>
                  <a:pt x="143614" y="1990415"/>
                </a:cubicBezTo>
                <a:cubicBezTo>
                  <a:pt x="150276" y="1993685"/>
                  <a:pt x="142322" y="1963865"/>
                  <a:pt x="148142" y="1962939"/>
                </a:cubicBezTo>
                <a:cubicBezTo>
                  <a:pt x="139821" y="1951510"/>
                  <a:pt x="150073" y="1945769"/>
                  <a:pt x="147508" y="1930552"/>
                </a:cubicBezTo>
                <a:cubicBezTo>
                  <a:pt x="144359" y="1923385"/>
                  <a:pt x="143818" y="1918215"/>
                  <a:pt x="147206" y="1911172"/>
                </a:cubicBezTo>
                <a:cubicBezTo>
                  <a:pt x="131877" y="1878161"/>
                  <a:pt x="146519" y="1891201"/>
                  <a:pt x="140623" y="1860308"/>
                </a:cubicBezTo>
                <a:cubicBezTo>
                  <a:pt x="134425" y="1833694"/>
                  <a:pt x="130403" y="1803523"/>
                  <a:pt x="115600" y="1777782"/>
                </a:cubicBezTo>
                <a:cubicBezTo>
                  <a:pt x="111409" y="1773057"/>
                  <a:pt x="109821" y="1761456"/>
                  <a:pt x="112056" y="1751872"/>
                </a:cubicBezTo>
                <a:cubicBezTo>
                  <a:pt x="112440" y="1750225"/>
                  <a:pt x="112926" y="1748698"/>
                  <a:pt x="113499" y="1747342"/>
                </a:cubicBezTo>
                <a:cubicBezTo>
                  <a:pt x="111234" y="1725088"/>
                  <a:pt x="101120" y="1643694"/>
                  <a:pt x="98470" y="1618347"/>
                </a:cubicBezTo>
                <a:cubicBezTo>
                  <a:pt x="103856" y="1616296"/>
                  <a:pt x="94136" y="1603478"/>
                  <a:pt x="97590" y="1595269"/>
                </a:cubicBezTo>
                <a:cubicBezTo>
                  <a:pt x="100620" y="1589389"/>
                  <a:pt x="98377" y="1584128"/>
                  <a:pt x="98140" y="1577986"/>
                </a:cubicBezTo>
                <a:cubicBezTo>
                  <a:pt x="100521" y="1569894"/>
                  <a:pt x="96220" y="1543501"/>
                  <a:pt x="93133" y="1536621"/>
                </a:cubicBezTo>
                <a:cubicBezTo>
                  <a:pt x="82411" y="1520178"/>
                  <a:pt x="90374" y="1482816"/>
                  <a:pt x="82158" y="1469154"/>
                </a:cubicBezTo>
                <a:cubicBezTo>
                  <a:pt x="80954" y="1464197"/>
                  <a:pt x="80466" y="1459348"/>
                  <a:pt x="80424" y="1454586"/>
                </a:cubicBezTo>
                <a:lnTo>
                  <a:pt x="81328" y="1441264"/>
                </a:lnTo>
                <a:lnTo>
                  <a:pt x="83625" y="1437478"/>
                </a:lnTo>
                <a:cubicBezTo>
                  <a:pt x="83435" y="1434764"/>
                  <a:pt x="83246" y="1432049"/>
                  <a:pt x="83056" y="1429335"/>
                </a:cubicBezTo>
                <a:cubicBezTo>
                  <a:pt x="83172" y="1428557"/>
                  <a:pt x="83291" y="1427781"/>
                  <a:pt x="83407" y="1427003"/>
                </a:cubicBezTo>
                <a:cubicBezTo>
                  <a:pt x="84084" y="1422546"/>
                  <a:pt x="84674" y="1418148"/>
                  <a:pt x="84906" y="1413794"/>
                </a:cubicBezTo>
                <a:cubicBezTo>
                  <a:pt x="73390" y="1419520"/>
                  <a:pt x="84992" y="1377705"/>
                  <a:pt x="75678" y="1389757"/>
                </a:cubicBezTo>
                <a:cubicBezTo>
                  <a:pt x="74957" y="1366832"/>
                  <a:pt x="66282" y="1384318"/>
                  <a:pt x="74551" y="1356760"/>
                </a:cubicBezTo>
                <a:cubicBezTo>
                  <a:pt x="72160" y="1327675"/>
                  <a:pt x="66061" y="1251589"/>
                  <a:pt x="61331" y="1215246"/>
                </a:cubicBezTo>
                <a:cubicBezTo>
                  <a:pt x="48696" y="1178057"/>
                  <a:pt x="52517" y="1164292"/>
                  <a:pt x="46176" y="1138699"/>
                </a:cubicBezTo>
                <a:cubicBezTo>
                  <a:pt x="43091" y="1088911"/>
                  <a:pt x="27949" y="1091674"/>
                  <a:pt x="39077" y="1069753"/>
                </a:cubicBezTo>
                <a:cubicBezTo>
                  <a:pt x="36360" y="1036358"/>
                  <a:pt x="22533" y="1065337"/>
                  <a:pt x="27015" y="1030325"/>
                </a:cubicBezTo>
                <a:cubicBezTo>
                  <a:pt x="25199" y="1029239"/>
                  <a:pt x="7014" y="1004953"/>
                  <a:pt x="5711" y="1002694"/>
                </a:cubicBezTo>
                <a:lnTo>
                  <a:pt x="4782" y="959024"/>
                </a:lnTo>
                <a:lnTo>
                  <a:pt x="4956" y="955844"/>
                </a:lnTo>
                <a:lnTo>
                  <a:pt x="0" y="935724"/>
                </a:lnTo>
                <a:lnTo>
                  <a:pt x="396" y="935045"/>
                </a:lnTo>
                <a:cubicBezTo>
                  <a:pt x="1170" y="933065"/>
                  <a:pt x="1530" y="930734"/>
                  <a:pt x="1027" y="927619"/>
                </a:cubicBezTo>
                <a:cubicBezTo>
                  <a:pt x="2171" y="918238"/>
                  <a:pt x="7071" y="890403"/>
                  <a:pt x="7257" y="878755"/>
                </a:cubicBezTo>
                <a:cubicBezTo>
                  <a:pt x="5425" y="872157"/>
                  <a:pt x="3693" y="865113"/>
                  <a:pt x="2142" y="857732"/>
                </a:cubicBezTo>
                <a:lnTo>
                  <a:pt x="1365" y="798432"/>
                </a:lnTo>
                <a:lnTo>
                  <a:pt x="10445" y="736329"/>
                </a:lnTo>
                <a:cubicBezTo>
                  <a:pt x="10644" y="713358"/>
                  <a:pt x="14017" y="693468"/>
                  <a:pt x="11638" y="674025"/>
                </a:cubicBezTo>
                <a:cubicBezTo>
                  <a:pt x="14263" y="666128"/>
                  <a:pt x="7702" y="658684"/>
                  <a:pt x="3774" y="651467"/>
                </a:cubicBezTo>
                <a:cubicBezTo>
                  <a:pt x="5085" y="630031"/>
                  <a:pt x="18313" y="624842"/>
                  <a:pt x="13938" y="611257"/>
                </a:cubicBezTo>
                <a:cubicBezTo>
                  <a:pt x="23010" y="599213"/>
                  <a:pt x="19548" y="598502"/>
                  <a:pt x="16950" y="592841"/>
                </a:cubicBezTo>
                <a:cubicBezTo>
                  <a:pt x="16888" y="592573"/>
                  <a:pt x="16826" y="592303"/>
                  <a:pt x="16764" y="592034"/>
                </a:cubicBezTo>
                <a:lnTo>
                  <a:pt x="18062" y="590387"/>
                </a:lnTo>
                <a:lnTo>
                  <a:pt x="18662" y="586980"/>
                </a:lnTo>
                <a:cubicBezTo>
                  <a:pt x="18533" y="583880"/>
                  <a:pt x="18403" y="580781"/>
                  <a:pt x="18274" y="577681"/>
                </a:cubicBezTo>
                <a:cubicBezTo>
                  <a:pt x="18115" y="576515"/>
                  <a:pt x="17955" y="575348"/>
                  <a:pt x="17796" y="574183"/>
                </a:cubicBezTo>
                <a:cubicBezTo>
                  <a:pt x="17589" y="571773"/>
                  <a:pt x="17612" y="570172"/>
                  <a:pt x="17805" y="569065"/>
                </a:cubicBezTo>
                <a:lnTo>
                  <a:pt x="17912" y="568936"/>
                </a:lnTo>
                <a:cubicBezTo>
                  <a:pt x="17845" y="567338"/>
                  <a:pt x="29209" y="573362"/>
                  <a:pt x="29143" y="571763"/>
                </a:cubicBezTo>
                <a:cubicBezTo>
                  <a:pt x="28562" y="563674"/>
                  <a:pt x="16337" y="548181"/>
                  <a:pt x="15392" y="540689"/>
                </a:cubicBezTo>
                <a:cubicBezTo>
                  <a:pt x="21346" y="534352"/>
                  <a:pt x="14313" y="506665"/>
                  <a:pt x="25536" y="509696"/>
                </a:cubicBezTo>
                <a:cubicBezTo>
                  <a:pt x="24595" y="499588"/>
                  <a:pt x="19934" y="493475"/>
                  <a:pt x="27295" y="496878"/>
                </a:cubicBezTo>
                <a:cubicBezTo>
                  <a:pt x="27196" y="493551"/>
                  <a:pt x="27823" y="491500"/>
                  <a:pt x="28803" y="490032"/>
                </a:cubicBezTo>
                <a:lnTo>
                  <a:pt x="29265" y="489607"/>
                </a:lnTo>
                <a:cubicBezTo>
                  <a:pt x="28500" y="481587"/>
                  <a:pt x="25372" y="452075"/>
                  <a:pt x="24211" y="441905"/>
                </a:cubicBezTo>
                <a:cubicBezTo>
                  <a:pt x="23574" y="437467"/>
                  <a:pt x="22937" y="433030"/>
                  <a:pt x="22300" y="428592"/>
                </a:cubicBezTo>
                <a:lnTo>
                  <a:pt x="22699" y="427306"/>
                </a:lnTo>
                <a:lnTo>
                  <a:pt x="28219" y="418090"/>
                </a:lnTo>
                <a:cubicBezTo>
                  <a:pt x="27250" y="415121"/>
                  <a:pt x="18397" y="412494"/>
                  <a:pt x="16799" y="410365"/>
                </a:cubicBezTo>
                <a:cubicBezTo>
                  <a:pt x="25342" y="378983"/>
                  <a:pt x="17525" y="349373"/>
                  <a:pt x="19002" y="315310"/>
                </a:cubicBezTo>
                <a:cubicBezTo>
                  <a:pt x="15978" y="276813"/>
                  <a:pt x="16726" y="257569"/>
                  <a:pt x="14356" y="235298"/>
                </a:cubicBezTo>
                <a:cubicBezTo>
                  <a:pt x="14223" y="231626"/>
                  <a:pt x="13137" y="201873"/>
                  <a:pt x="17876" y="207989"/>
                </a:cubicBezTo>
                <a:cubicBezTo>
                  <a:pt x="17051" y="174826"/>
                  <a:pt x="20805" y="126304"/>
                  <a:pt x="19885" y="92237"/>
                </a:cubicBezTo>
                <a:cubicBezTo>
                  <a:pt x="31141" y="70340"/>
                  <a:pt x="10251" y="49317"/>
                  <a:pt x="12357" y="26606"/>
                </a:cubicBezTo>
                <a:cubicBezTo>
                  <a:pt x="7176" y="29713"/>
                  <a:pt x="8629" y="17064"/>
                  <a:pt x="9916" y="3483"/>
                </a:cubicBezTo>
                <a:close/>
              </a:path>
            </a:pathLst>
          </a:custGeom>
        </p:spPr>
      </p:pic>
    </p:spTree>
    <p:extLst>
      <p:ext uri="{BB962C8B-B14F-4D97-AF65-F5344CB8AC3E}">
        <p14:creationId xmlns:p14="http://schemas.microsoft.com/office/powerpoint/2010/main" val="173391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0" name="Rectangle 239">
            <a:extLst>
              <a:ext uri="{FF2B5EF4-FFF2-40B4-BE49-F238E27FC236}">
                <a16:creationId xmlns:a16="http://schemas.microsoft.com/office/drawing/2014/main" id="{F53A4DA8-EBC1-410D-94F4-2B6E2C019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B8AF3F2D-63F1-4537-ADE7-A62A71AE9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994" y="685800"/>
            <a:ext cx="5410201" cy="54863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D5A497E-E2EB-5577-A243-6620238DA8E7}"/>
              </a:ext>
            </a:extLst>
          </p:cNvPr>
          <p:cNvSpPr>
            <a:spLocks noGrp="1"/>
          </p:cNvSpPr>
          <p:nvPr>
            <p:ph type="title"/>
          </p:nvPr>
        </p:nvSpPr>
        <p:spPr>
          <a:xfrm>
            <a:off x="1269242" y="1153391"/>
            <a:ext cx="4241013" cy="1137926"/>
          </a:xfrm>
        </p:spPr>
        <p:txBody>
          <a:bodyPr anchor="b">
            <a:normAutofit/>
          </a:bodyPr>
          <a:lstStyle/>
          <a:p>
            <a:pPr algn="ctr"/>
            <a:r>
              <a:rPr lang="de-DE" sz="3200" b="1">
                <a:solidFill>
                  <a:srgbClr val="595959"/>
                </a:solidFill>
              </a:rPr>
              <a:t>Themen in Jagdgesellschaften</a:t>
            </a:r>
          </a:p>
        </p:txBody>
      </p:sp>
      <p:sp>
        <p:nvSpPr>
          <p:cNvPr id="3" name="Inhaltsplatzhalter 2">
            <a:extLst>
              <a:ext uri="{FF2B5EF4-FFF2-40B4-BE49-F238E27FC236}">
                <a16:creationId xmlns:a16="http://schemas.microsoft.com/office/drawing/2014/main" id="{A8A193C4-46E8-3774-8DBB-F67848D41DCB}"/>
              </a:ext>
            </a:extLst>
          </p:cNvPr>
          <p:cNvSpPr>
            <a:spLocks noGrp="1"/>
          </p:cNvSpPr>
          <p:nvPr>
            <p:ph idx="1"/>
          </p:nvPr>
        </p:nvSpPr>
        <p:spPr>
          <a:xfrm>
            <a:off x="1269242" y="2578188"/>
            <a:ext cx="4241013" cy="3356786"/>
          </a:xfrm>
        </p:spPr>
        <p:txBody>
          <a:bodyPr anchor="t">
            <a:normAutofit/>
          </a:bodyPr>
          <a:lstStyle/>
          <a:p>
            <a:pPr>
              <a:buFont typeface="Wingdings" panose="05000000000000000000" pitchFamily="2" charset="2"/>
              <a:buChar char="Ø"/>
            </a:pPr>
            <a:r>
              <a:rPr lang="de-DE" sz="1400" b="1" dirty="0">
                <a:solidFill>
                  <a:srgbClr val="595959"/>
                </a:solidFill>
              </a:rPr>
              <a:t>Wahlen und Funktionen (Statuten)</a:t>
            </a:r>
          </a:p>
          <a:p>
            <a:pPr>
              <a:buFont typeface="Wingdings" panose="05000000000000000000" pitchFamily="2" charset="2"/>
              <a:buChar char="Ø"/>
            </a:pPr>
            <a:r>
              <a:rPr lang="de-DE" sz="1400" b="1" dirty="0">
                <a:solidFill>
                  <a:srgbClr val="595959"/>
                </a:solidFill>
              </a:rPr>
              <a:t>Mitgliedschaft vs. Jungjäger</a:t>
            </a:r>
          </a:p>
          <a:p>
            <a:pPr>
              <a:buFont typeface="Wingdings" panose="05000000000000000000" pitchFamily="2" charset="2"/>
              <a:buChar char="Ø"/>
            </a:pPr>
            <a:r>
              <a:rPr lang="de-DE" sz="1400" b="1" dirty="0">
                <a:solidFill>
                  <a:srgbClr val="595959"/>
                </a:solidFill>
              </a:rPr>
              <a:t>Mitarbeit und Anwesenheit</a:t>
            </a:r>
          </a:p>
          <a:p>
            <a:pPr>
              <a:buFont typeface="Wingdings" panose="05000000000000000000" pitchFamily="2" charset="2"/>
              <a:buChar char="Ø"/>
            </a:pPr>
            <a:r>
              <a:rPr lang="de-DE" sz="1400" b="1" dirty="0">
                <a:solidFill>
                  <a:srgbClr val="595959"/>
                </a:solidFill>
              </a:rPr>
              <a:t>Abschussplan und Erfüllung</a:t>
            </a:r>
          </a:p>
          <a:p>
            <a:pPr>
              <a:buFont typeface="Wingdings" panose="05000000000000000000" pitchFamily="2" charset="2"/>
              <a:buChar char="Ø"/>
            </a:pPr>
            <a:r>
              <a:rPr lang="de-DE" sz="1400" b="1" dirty="0">
                <a:solidFill>
                  <a:srgbClr val="595959"/>
                </a:solidFill>
              </a:rPr>
              <a:t>Jagdschutzorgane</a:t>
            </a:r>
          </a:p>
          <a:p>
            <a:pPr>
              <a:buFont typeface="Wingdings" panose="05000000000000000000" pitchFamily="2" charset="2"/>
              <a:buChar char="Ø"/>
            </a:pPr>
            <a:r>
              <a:rPr lang="de-DE" sz="1400" b="1" dirty="0">
                <a:solidFill>
                  <a:srgbClr val="595959"/>
                </a:solidFill>
              </a:rPr>
              <a:t>Kontrolle und Weidgerechtigkeit</a:t>
            </a:r>
          </a:p>
          <a:p>
            <a:pPr>
              <a:buFont typeface="Wingdings" panose="05000000000000000000" pitchFamily="2" charset="2"/>
              <a:buChar char="Ø"/>
            </a:pPr>
            <a:r>
              <a:rPr lang="de-DE" sz="1400" b="1" dirty="0">
                <a:solidFill>
                  <a:srgbClr val="595959"/>
                </a:solidFill>
              </a:rPr>
              <a:t>Reviereinrichtungen und Reviereinteilung</a:t>
            </a:r>
          </a:p>
          <a:p>
            <a:pPr>
              <a:buFont typeface="Wingdings" panose="05000000000000000000" pitchFamily="2" charset="2"/>
              <a:buChar char="Ø"/>
            </a:pPr>
            <a:r>
              <a:rPr lang="de-DE" sz="1400" b="1" dirty="0">
                <a:solidFill>
                  <a:srgbClr val="595959"/>
                </a:solidFill>
              </a:rPr>
              <a:t>Streitigkeiten - Sanktionen</a:t>
            </a:r>
          </a:p>
          <a:p>
            <a:pPr>
              <a:buFont typeface="Wingdings" panose="05000000000000000000" pitchFamily="2" charset="2"/>
              <a:buChar char="Ø"/>
            </a:pPr>
            <a:r>
              <a:rPr lang="de-DE" sz="1400" b="1" dirty="0">
                <a:solidFill>
                  <a:srgbClr val="595959"/>
                </a:solidFill>
              </a:rPr>
              <a:t>Jägerdichte</a:t>
            </a:r>
          </a:p>
          <a:p>
            <a:pPr>
              <a:buFont typeface="Wingdings" panose="05000000000000000000" pitchFamily="2" charset="2"/>
              <a:buChar char="Ø"/>
            </a:pPr>
            <a:r>
              <a:rPr lang="de-DE" sz="1400" b="1" dirty="0">
                <a:solidFill>
                  <a:srgbClr val="595959"/>
                </a:solidFill>
              </a:rPr>
              <a:t>…?!</a:t>
            </a:r>
          </a:p>
          <a:p>
            <a:pPr marL="0" indent="0">
              <a:buNone/>
            </a:pPr>
            <a:endParaRPr lang="de-DE" sz="1400" dirty="0">
              <a:solidFill>
                <a:srgbClr val="595959"/>
              </a:solidFill>
            </a:endParaRPr>
          </a:p>
          <a:p>
            <a:pPr marL="0" indent="0">
              <a:buNone/>
            </a:pPr>
            <a:endParaRPr lang="de-DE" sz="1400" dirty="0">
              <a:solidFill>
                <a:srgbClr val="595959"/>
              </a:solidFill>
            </a:endParaRPr>
          </a:p>
        </p:txBody>
      </p:sp>
      <p:pic>
        <p:nvPicPr>
          <p:cNvPr id="5" name="Grafik 4" descr="Ein Bild, das Baum, draußen, Säugetier, Reh enthält.&#10;&#10;Automatisch generierte Beschreibung">
            <a:extLst>
              <a:ext uri="{FF2B5EF4-FFF2-40B4-BE49-F238E27FC236}">
                <a16:creationId xmlns:a16="http://schemas.microsoft.com/office/drawing/2014/main" id="{6949D27F-9AB2-1CEB-5CBD-ADC2F30C77A7}"/>
              </a:ext>
            </a:extLst>
          </p:cNvPr>
          <p:cNvPicPr>
            <a:picLocks noChangeAspect="1"/>
          </p:cNvPicPr>
          <p:nvPr/>
        </p:nvPicPr>
        <p:blipFill rotWithShape="1">
          <a:blip r:embed="rId2">
            <a:extLst>
              <a:ext uri="{28A0092B-C50C-407E-A947-70E740481C1C}">
                <a14:useLocalDpi xmlns:a14="http://schemas.microsoft.com/office/drawing/2010/main" val="0"/>
              </a:ext>
            </a:extLst>
          </a:blip>
          <a:srcRect l="8097" t="10700" r="23192" b="8281"/>
          <a:stretch/>
        </p:blipFill>
        <p:spPr>
          <a:xfrm rot="5400000">
            <a:off x="7598701" y="1609522"/>
            <a:ext cx="5486399" cy="3638957"/>
          </a:xfrm>
          <a:prstGeom prst="rect">
            <a:avLst/>
          </a:prstGeom>
        </p:spPr>
      </p:pic>
      <p:pic>
        <p:nvPicPr>
          <p:cNvPr id="11" name="Grafik 10" descr="Ein Bild, das Gras, Säugetier, Reh, Hirsch enthält.&#10;&#10;Automatisch generierte Beschreibung">
            <a:extLst>
              <a:ext uri="{FF2B5EF4-FFF2-40B4-BE49-F238E27FC236}">
                <a16:creationId xmlns:a16="http://schemas.microsoft.com/office/drawing/2014/main" id="{29927FD0-F5DC-7177-76CB-AAFCBECF95D0}"/>
              </a:ext>
            </a:extLst>
          </p:cNvPr>
          <p:cNvPicPr>
            <a:picLocks noChangeAspect="1"/>
          </p:cNvPicPr>
          <p:nvPr/>
        </p:nvPicPr>
        <p:blipFill rotWithShape="1">
          <a:blip r:embed="rId3">
            <a:extLst>
              <a:ext uri="{28A0092B-C50C-407E-A947-70E740481C1C}">
                <a14:useLocalDpi xmlns:a14="http://schemas.microsoft.com/office/drawing/2010/main" val="0"/>
              </a:ext>
            </a:extLst>
          </a:blip>
          <a:srcRect l="11272" r="12456"/>
          <a:stretch/>
        </p:blipFill>
        <p:spPr>
          <a:xfrm>
            <a:off x="6095999" y="685800"/>
            <a:ext cx="2789748" cy="2743202"/>
          </a:xfrm>
          <a:prstGeom prst="rect">
            <a:avLst/>
          </a:prstGeom>
        </p:spPr>
      </p:pic>
      <p:pic>
        <p:nvPicPr>
          <p:cNvPr id="6" name="Grafik 5" descr="Ein Bild, das draußen, Baum, Säugetier, Gras enthält.&#10;&#10;Automatisch generierte Beschreibung">
            <a:extLst>
              <a:ext uri="{FF2B5EF4-FFF2-40B4-BE49-F238E27FC236}">
                <a16:creationId xmlns:a16="http://schemas.microsoft.com/office/drawing/2014/main" id="{1FB64C6D-5138-1717-1765-975515D22CAD}"/>
              </a:ext>
            </a:extLst>
          </p:cNvPr>
          <p:cNvPicPr>
            <a:picLocks noChangeAspect="1"/>
          </p:cNvPicPr>
          <p:nvPr/>
        </p:nvPicPr>
        <p:blipFill rotWithShape="1">
          <a:blip r:embed="rId4">
            <a:extLst>
              <a:ext uri="{28A0092B-C50C-407E-A947-70E740481C1C}">
                <a14:useLocalDpi xmlns:a14="http://schemas.microsoft.com/office/drawing/2010/main" val="0"/>
              </a:ext>
            </a:extLst>
          </a:blip>
          <a:srcRect l="2447" r="23803" b="-2"/>
          <a:stretch/>
        </p:blipFill>
        <p:spPr>
          <a:xfrm rot="5400000">
            <a:off x="6119274" y="3405726"/>
            <a:ext cx="2743201" cy="2789748"/>
          </a:xfrm>
          <a:prstGeom prst="rect">
            <a:avLst/>
          </a:prstGeom>
        </p:spPr>
      </p:pic>
    </p:spTree>
    <p:extLst>
      <p:ext uri="{BB962C8B-B14F-4D97-AF65-F5344CB8AC3E}">
        <p14:creationId xmlns:p14="http://schemas.microsoft.com/office/powerpoint/2010/main" val="20999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Text, Behälter, Visitenkarte enthält.&#10;&#10;Automatisch generierte Beschreibung">
            <a:extLst>
              <a:ext uri="{FF2B5EF4-FFF2-40B4-BE49-F238E27FC236}">
                <a16:creationId xmlns:a16="http://schemas.microsoft.com/office/drawing/2014/main" id="{038F51BC-C900-D2B7-4445-0231220E16B3}"/>
              </a:ext>
            </a:extLst>
          </p:cNvPr>
          <p:cNvPicPr>
            <a:picLocks noChangeAspect="1"/>
          </p:cNvPicPr>
          <p:nvPr/>
        </p:nvPicPr>
        <p:blipFill rotWithShape="1">
          <a:blip r:embed="rId2">
            <a:extLst>
              <a:ext uri="{28A0092B-C50C-407E-A947-70E740481C1C}">
                <a14:useLocalDpi xmlns:a14="http://schemas.microsoft.com/office/drawing/2010/main" val="0"/>
              </a:ext>
            </a:extLst>
          </a:blip>
          <a:srcRect t="12950" b="6684"/>
          <a:stretch/>
        </p:blipFill>
        <p:spPr>
          <a:xfrm>
            <a:off x="2522356" y="10"/>
            <a:ext cx="9669642" cy="6857990"/>
          </a:xfrm>
          <a:prstGeom prst="rect">
            <a:avLst/>
          </a:prstGeom>
        </p:spPr>
      </p:pic>
      <p:sp>
        <p:nvSpPr>
          <p:cNvPr id="24"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BD2B879-6406-CCA0-F665-EF95276A1981}"/>
              </a:ext>
            </a:extLst>
          </p:cNvPr>
          <p:cNvSpPr>
            <a:spLocks noGrp="1"/>
          </p:cNvSpPr>
          <p:nvPr>
            <p:ph type="title"/>
          </p:nvPr>
        </p:nvSpPr>
        <p:spPr>
          <a:xfrm>
            <a:off x="838200" y="365125"/>
            <a:ext cx="3822189" cy="1899912"/>
          </a:xfrm>
        </p:spPr>
        <p:txBody>
          <a:bodyPr>
            <a:normAutofit/>
          </a:bodyPr>
          <a:lstStyle/>
          <a:p>
            <a:r>
              <a:rPr lang="de-DE" sz="4000" dirty="0"/>
              <a:t>Mittel zum Zweck</a:t>
            </a:r>
          </a:p>
        </p:txBody>
      </p:sp>
      <p:sp>
        <p:nvSpPr>
          <p:cNvPr id="9" name="Content Placeholder 8">
            <a:extLst>
              <a:ext uri="{FF2B5EF4-FFF2-40B4-BE49-F238E27FC236}">
                <a16:creationId xmlns:a16="http://schemas.microsoft.com/office/drawing/2014/main" id="{CA5150D8-CAA8-8EAF-220D-FD3E326ADBCF}"/>
              </a:ext>
            </a:extLst>
          </p:cNvPr>
          <p:cNvSpPr>
            <a:spLocks noGrp="1"/>
          </p:cNvSpPr>
          <p:nvPr>
            <p:ph idx="1"/>
          </p:nvPr>
        </p:nvSpPr>
        <p:spPr>
          <a:xfrm>
            <a:off x="838200" y="2434201"/>
            <a:ext cx="3822189" cy="3742762"/>
          </a:xfrm>
        </p:spPr>
        <p:txBody>
          <a:bodyPr>
            <a:normAutofit/>
          </a:bodyPr>
          <a:lstStyle/>
          <a:p>
            <a:pPr>
              <a:buFont typeface="Wingdings" panose="05000000000000000000" pitchFamily="2" charset="2"/>
              <a:buChar char="ü"/>
            </a:pPr>
            <a:r>
              <a:rPr lang="en-US" sz="2000" dirty="0"/>
              <a:t> </a:t>
            </a:r>
            <a:r>
              <a:rPr lang="en-US" sz="2000" dirty="0" err="1"/>
              <a:t>Besonderes</a:t>
            </a:r>
            <a:r>
              <a:rPr lang="en-US" sz="2000" dirty="0"/>
              <a:t> </a:t>
            </a:r>
            <a:r>
              <a:rPr lang="en-US" sz="2000" dirty="0" err="1"/>
              <a:t>Zeichen</a:t>
            </a:r>
            <a:endParaRPr lang="en-US" sz="2000" dirty="0"/>
          </a:p>
          <a:p>
            <a:pPr>
              <a:buFont typeface="Wingdings" panose="05000000000000000000" pitchFamily="2" charset="2"/>
              <a:buChar char="ü"/>
            </a:pPr>
            <a:r>
              <a:rPr lang="en-US" sz="2000" dirty="0"/>
              <a:t> </a:t>
            </a:r>
            <a:r>
              <a:rPr lang="en-US" sz="2000" dirty="0" err="1"/>
              <a:t>Belohungsstücke</a:t>
            </a:r>
            <a:endParaRPr lang="en-US" sz="2000" dirty="0"/>
          </a:p>
          <a:p>
            <a:pPr>
              <a:buFont typeface="Wingdings" panose="05000000000000000000" pitchFamily="2" charset="2"/>
              <a:buChar char="ü"/>
            </a:pPr>
            <a:r>
              <a:rPr lang="en-US" sz="2000" dirty="0"/>
              <a:t> </a:t>
            </a:r>
            <a:r>
              <a:rPr lang="en-US" sz="2000" dirty="0" err="1"/>
              <a:t>Gemeinsame</a:t>
            </a:r>
            <a:r>
              <a:rPr lang="en-US" sz="2000" dirty="0"/>
              <a:t> </a:t>
            </a:r>
            <a:r>
              <a:rPr lang="en-US" sz="2000" dirty="0" err="1"/>
              <a:t>Erlebnisse</a:t>
            </a:r>
            <a:endParaRPr lang="en-US" sz="2000" dirty="0"/>
          </a:p>
          <a:p>
            <a:pPr>
              <a:buFont typeface="Wingdings" panose="05000000000000000000" pitchFamily="2" charset="2"/>
              <a:buChar char="ü"/>
            </a:pPr>
            <a:r>
              <a:rPr lang="en-US" sz="2000" dirty="0"/>
              <a:t> </a:t>
            </a:r>
            <a:r>
              <a:rPr lang="en-US" sz="2000" dirty="0" err="1"/>
              <a:t>Zusammenhalt</a:t>
            </a:r>
            <a:r>
              <a:rPr lang="en-US" sz="2000" dirty="0"/>
              <a:t> </a:t>
            </a:r>
            <a:r>
              <a:rPr lang="en-US" sz="2000" dirty="0" err="1"/>
              <a:t>pflegen</a:t>
            </a:r>
            <a:endParaRPr lang="en-US" sz="2000" dirty="0"/>
          </a:p>
          <a:p>
            <a:pPr>
              <a:buFont typeface="Wingdings" panose="05000000000000000000" pitchFamily="2" charset="2"/>
              <a:buChar char="ü"/>
            </a:pPr>
            <a:r>
              <a:rPr lang="en-US" sz="2000" dirty="0"/>
              <a:t> etc.</a:t>
            </a:r>
          </a:p>
        </p:txBody>
      </p:sp>
    </p:spTree>
    <p:extLst>
      <p:ext uri="{BB962C8B-B14F-4D97-AF65-F5344CB8AC3E}">
        <p14:creationId xmlns:p14="http://schemas.microsoft.com/office/powerpoint/2010/main" val="261594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FB883-86CF-1B4B-D38E-C3C695CAD033}"/>
              </a:ext>
            </a:extLst>
          </p:cNvPr>
          <p:cNvSpPr>
            <a:spLocks noGrp="1"/>
          </p:cNvSpPr>
          <p:nvPr>
            <p:ph type="title"/>
          </p:nvPr>
        </p:nvSpPr>
        <p:spPr/>
        <p:txBody>
          <a:bodyPr/>
          <a:lstStyle/>
          <a:p>
            <a:r>
              <a:rPr lang="de-DE" dirty="0"/>
              <a:t>Vereinsstatuten</a:t>
            </a:r>
          </a:p>
        </p:txBody>
      </p:sp>
      <p:sp>
        <p:nvSpPr>
          <p:cNvPr id="3" name="Inhaltsplatzhalter 2">
            <a:extLst>
              <a:ext uri="{FF2B5EF4-FFF2-40B4-BE49-F238E27FC236}">
                <a16:creationId xmlns:a16="http://schemas.microsoft.com/office/drawing/2014/main" id="{8B8AE516-6E9D-9DB5-244E-012DA8C9B822}"/>
              </a:ext>
            </a:extLst>
          </p:cNvPr>
          <p:cNvSpPr>
            <a:spLocks noGrp="1"/>
          </p:cNvSpPr>
          <p:nvPr>
            <p:ph idx="1"/>
          </p:nvPr>
        </p:nvSpPr>
        <p:spPr/>
        <p:txBody>
          <a:bodyPr>
            <a:normAutofit/>
          </a:bodyPr>
          <a:lstStyle/>
          <a:p>
            <a:pPr marL="0" indent="0">
              <a:buNone/>
            </a:pPr>
            <a:r>
              <a:rPr lang="de-DE" sz="2000" b="1" dirty="0"/>
              <a:t>§ 3 </a:t>
            </a:r>
            <a:r>
              <a:rPr lang="de-DE" sz="2000" b="1" dirty="0" err="1"/>
              <a:t>VerG</a:t>
            </a:r>
            <a:r>
              <a:rPr lang="de-DE" sz="2000" b="1" dirty="0"/>
              <a:t> Statuten</a:t>
            </a:r>
          </a:p>
          <a:p>
            <a:pPr marL="0" indent="0">
              <a:buNone/>
            </a:pPr>
            <a:r>
              <a:rPr lang="de-DE" sz="1600" dirty="0"/>
              <a:t>Die Statuten müssen</a:t>
            </a:r>
            <a:r>
              <a:rPr lang="de-DE" sz="1600" u="sng" dirty="0"/>
              <a:t> jedenfalls </a:t>
            </a:r>
            <a:r>
              <a:rPr lang="de-DE" sz="1600" dirty="0"/>
              <a:t>enthalten:</a:t>
            </a:r>
          </a:p>
          <a:p>
            <a:pPr>
              <a:buFont typeface="Wingdings" panose="05000000000000000000" pitchFamily="2" charset="2"/>
              <a:buChar char="ü"/>
            </a:pPr>
            <a:r>
              <a:rPr lang="de-DE" sz="1600" dirty="0"/>
              <a:t>Bestimmungen über den </a:t>
            </a:r>
            <a:r>
              <a:rPr lang="de-DE" sz="1600" b="1" dirty="0"/>
              <a:t>Erwerb und die Beendigung der Mitgliedschaft</a:t>
            </a:r>
          </a:p>
          <a:p>
            <a:pPr>
              <a:buFont typeface="Wingdings" panose="05000000000000000000" pitchFamily="2" charset="2"/>
              <a:buChar char="ü"/>
            </a:pPr>
            <a:r>
              <a:rPr lang="de-DE" sz="1600" dirty="0"/>
              <a:t>die </a:t>
            </a:r>
            <a:r>
              <a:rPr lang="de-DE" sz="1600" b="1" dirty="0"/>
              <a:t>Rechte und Pflichten </a:t>
            </a:r>
            <a:r>
              <a:rPr lang="de-DE" sz="1600" dirty="0"/>
              <a:t>der Vereinsmitglieder</a:t>
            </a:r>
          </a:p>
          <a:p>
            <a:pPr>
              <a:buFont typeface="Wingdings" panose="05000000000000000000" pitchFamily="2" charset="2"/>
              <a:buChar char="ü"/>
            </a:pPr>
            <a:r>
              <a:rPr lang="de-DE" sz="1600" dirty="0"/>
              <a:t>die </a:t>
            </a:r>
            <a:r>
              <a:rPr lang="de-DE" sz="1600" b="1" dirty="0"/>
              <a:t>Organe</a:t>
            </a:r>
            <a:r>
              <a:rPr lang="de-DE" sz="1600" dirty="0"/>
              <a:t> des Vereins und ihre Aufgaben (Jagdleiter kann auch Obmann bzw. JSO sein)</a:t>
            </a:r>
          </a:p>
          <a:p>
            <a:pPr>
              <a:buFont typeface="Wingdings" panose="05000000000000000000" pitchFamily="2" charset="2"/>
              <a:buChar char="ü"/>
            </a:pPr>
            <a:r>
              <a:rPr lang="de-DE" sz="1600" dirty="0"/>
              <a:t>die Art der </a:t>
            </a:r>
            <a:r>
              <a:rPr lang="de-DE" sz="1600" b="1" dirty="0"/>
              <a:t>Bestellung</a:t>
            </a:r>
            <a:r>
              <a:rPr lang="de-DE" sz="1600" dirty="0"/>
              <a:t> der Vereinsorgane und die Dauer ihrer Funktionsperiode</a:t>
            </a:r>
          </a:p>
          <a:p>
            <a:pPr>
              <a:buFont typeface="Wingdings" panose="05000000000000000000" pitchFamily="2" charset="2"/>
              <a:buChar char="ü"/>
            </a:pPr>
            <a:r>
              <a:rPr lang="de-DE" sz="1600" dirty="0"/>
              <a:t>die Erfordernisse </a:t>
            </a:r>
            <a:r>
              <a:rPr lang="de-DE" sz="1600" b="1" dirty="0"/>
              <a:t>für gültige Beschlussfassungen </a:t>
            </a:r>
            <a:r>
              <a:rPr lang="de-DE" sz="1600" dirty="0"/>
              <a:t>durch die Vereinsorgane</a:t>
            </a:r>
          </a:p>
          <a:p>
            <a:pPr>
              <a:buFont typeface="Wingdings" panose="05000000000000000000" pitchFamily="2" charset="2"/>
              <a:buChar char="ü"/>
            </a:pPr>
            <a:r>
              <a:rPr lang="de-DE" sz="1600" dirty="0"/>
              <a:t>die Art der Schlichtung von </a:t>
            </a:r>
            <a:r>
              <a:rPr lang="de-DE" sz="1600" b="1" dirty="0"/>
              <a:t>Streitigkeiten</a:t>
            </a:r>
            <a:r>
              <a:rPr lang="de-DE" sz="1600" dirty="0"/>
              <a:t> aus dem Vereinsverhältnis (Schiedsgericht)</a:t>
            </a:r>
          </a:p>
          <a:p>
            <a:pPr>
              <a:buFont typeface="Wingdings" panose="05000000000000000000" pitchFamily="2" charset="2"/>
              <a:buChar char="ü"/>
            </a:pPr>
            <a:r>
              <a:rPr lang="de-DE" sz="1600" dirty="0"/>
              <a:t>…</a:t>
            </a:r>
          </a:p>
          <a:p>
            <a:pPr>
              <a:buFont typeface="Wingdings" panose="05000000000000000000" pitchFamily="2" charset="2"/>
              <a:buChar char="ü"/>
            </a:pPr>
            <a:endParaRPr lang="de-DE" sz="1600" dirty="0"/>
          </a:p>
          <a:p>
            <a:pPr>
              <a:buFont typeface="Wingdings" panose="05000000000000000000" pitchFamily="2" charset="2"/>
              <a:buChar char="ü"/>
            </a:pPr>
            <a:endParaRPr lang="de-DE" sz="1600" dirty="0"/>
          </a:p>
        </p:txBody>
      </p:sp>
      <p:pic>
        <p:nvPicPr>
          <p:cNvPr id="5" name="Grafik 4" descr="Ein Bild, das Strichzeichnung enthält.&#10;&#10;Automatisch generierte Beschreibung">
            <a:extLst>
              <a:ext uri="{FF2B5EF4-FFF2-40B4-BE49-F238E27FC236}">
                <a16:creationId xmlns:a16="http://schemas.microsoft.com/office/drawing/2014/main" id="{D615CF33-41CA-A5ED-739D-CBE30C8D0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3398" y="2137876"/>
            <a:ext cx="2582247" cy="2582247"/>
          </a:xfrm>
          <a:prstGeom prst="rect">
            <a:avLst/>
          </a:prstGeom>
        </p:spPr>
      </p:pic>
    </p:spTree>
    <p:extLst>
      <p:ext uri="{BB962C8B-B14F-4D97-AF65-F5344CB8AC3E}">
        <p14:creationId xmlns:p14="http://schemas.microsoft.com/office/powerpoint/2010/main" val="2981350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61802-8265-5EDF-8A56-FD5C3281575D}"/>
              </a:ext>
            </a:extLst>
          </p:cNvPr>
          <p:cNvSpPr>
            <a:spLocks noGrp="1"/>
          </p:cNvSpPr>
          <p:nvPr>
            <p:ph type="title"/>
          </p:nvPr>
        </p:nvSpPr>
        <p:spPr/>
        <p:txBody>
          <a:bodyPr/>
          <a:lstStyle/>
          <a:p>
            <a:r>
              <a:rPr lang="de-DE" dirty="0"/>
              <a:t>Vereinsstatuten</a:t>
            </a:r>
          </a:p>
        </p:txBody>
      </p:sp>
      <p:sp>
        <p:nvSpPr>
          <p:cNvPr id="3" name="Inhaltsplatzhalter 2">
            <a:extLst>
              <a:ext uri="{FF2B5EF4-FFF2-40B4-BE49-F238E27FC236}">
                <a16:creationId xmlns:a16="http://schemas.microsoft.com/office/drawing/2014/main" id="{D528AB90-4D65-6F92-19BE-123A99CBDCA3}"/>
              </a:ext>
            </a:extLst>
          </p:cNvPr>
          <p:cNvSpPr>
            <a:spLocks noGrp="1"/>
          </p:cNvSpPr>
          <p:nvPr>
            <p:ph idx="1"/>
          </p:nvPr>
        </p:nvSpPr>
        <p:spPr/>
        <p:txBody>
          <a:bodyPr>
            <a:normAutofit/>
          </a:bodyPr>
          <a:lstStyle/>
          <a:p>
            <a:pPr marL="0" indent="0" algn="just">
              <a:buNone/>
            </a:pPr>
            <a:r>
              <a:rPr lang="de-DE" sz="2000" dirty="0"/>
              <a:t>Inhalt von Statuten sollte nur Punkte enthalten, welche auch </a:t>
            </a:r>
            <a:r>
              <a:rPr lang="de-DE" sz="2000" b="1" dirty="0"/>
              <a:t>kontrollierbar</a:t>
            </a:r>
            <a:r>
              <a:rPr lang="de-DE" sz="2000" dirty="0"/>
              <a:t> bzw. </a:t>
            </a:r>
            <a:r>
              <a:rPr lang="de-DE" sz="2000" b="1" dirty="0"/>
              <a:t>praktikabel</a:t>
            </a:r>
            <a:r>
              <a:rPr lang="de-DE" sz="2000" dirty="0"/>
              <a:t> sind!</a:t>
            </a:r>
          </a:p>
          <a:p>
            <a:pPr algn="just">
              <a:buFont typeface="Wingdings" panose="05000000000000000000" pitchFamily="2" charset="2"/>
              <a:buChar char="Ø"/>
            </a:pPr>
            <a:r>
              <a:rPr lang="de-DE" sz="1600" dirty="0"/>
              <a:t> durchgehende (gültige) Jagdkarte erforderlich (sonst Ausschluss)</a:t>
            </a:r>
          </a:p>
          <a:p>
            <a:pPr algn="just">
              <a:buFont typeface="Wingdings" panose="05000000000000000000" pitchFamily="2" charset="2"/>
              <a:buChar char="Ø"/>
            </a:pPr>
            <a:r>
              <a:rPr lang="de-DE" sz="1600" dirty="0"/>
              <a:t> nur ein Familienmitglied darf Mitglied in der JG sein</a:t>
            </a:r>
          </a:p>
          <a:p>
            <a:pPr algn="just">
              <a:buFont typeface="Wingdings" panose="05000000000000000000" pitchFamily="2" charset="2"/>
              <a:buChar char="Ø"/>
            </a:pPr>
            <a:r>
              <a:rPr lang="de-DE" sz="1600" dirty="0"/>
              <a:t> ein Bockabschuss darf nur im Beisein eines JSO durchgeführt werden</a:t>
            </a:r>
          </a:p>
          <a:p>
            <a:pPr algn="just">
              <a:buFont typeface="Wingdings" panose="05000000000000000000" pitchFamily="2" charset="2"/>
              <a:buChar char="Ø"/>
            </a:pPr>
            <a:r>
              <a:rPr lang="de-DE" sz="1600" dirty="0"/>
              <a:t>…</a:t>
            </a:r>
          </a:p>
          <a:p>
            <a:pPr marL="0" indent="0" algn="just">
              <a:buNone/>
            </a:pPr>
            <a:endParaRPr lang="de-DE" sz="800" dirty="0"/>
          </a:p>
          <a:p>
            <a:pPr marL="0" indent="0" algn="just">
              <a:buNone/>
            </a:pPr>
            <a:r>
              <a:rPr lang="de-DE" sz="2000" dirty="0"/>
              <a:t>Darüber hinaus kann man selber im Jagdverein Regelungen (Statuten, Pirscheinteilung) schaffen, welche viele Problemfälle einfach lösen können.</a:t>
            </a:r>
          </a:p>
          <a:p>
            <a:pPr algn="just">
              <a:buFont typeface="Wingdings" panose="05000000000000000000" pitchFamily="2" charset="2"/>
              <a:buChar char="ü"/>
            </a:pPr>
            <a:r>
              <a:rPr lang="de-DE" sz="1600" dirty="0"/>
              <a:t> Jägerdichte (z.B. Ehrenmitglieder, etc.)</a:t>
            </a:r>
          </a:p>
          <a:p>
            <a:pPr algn="just">
              <a:buFont typeface="Wingdings" panose="05000000000000000000" pitchFamily="2" charset="2"/>
              <a:buChar char="ü"/>
            </a:pPr>
            <a:r>
              <a:rPr lang="de-DE" sz="1600" dirty="0"/>
              <a:t> Vermarktung von Wildbret</a:t>
            </a:r>
          </a:p>
          <a:p>
            <a:pPr algn="just">
              <a:buFont typeface="Wingdings" panose="05000000000000000000" pitchFamily="2" charset="2"/>
              <a:buChar char="ü"/>
            </a:pPr>
            <a:r>
              <a:rPr lang="de-DE" sz="1600" dirty="0"/>
              <a:t> Erfüllung Abschussplan (Bindung von männlichen Stücken an weibliche)</a:t>
            </a:r>
          </a:p>
          <a:p>
            <a:pPr marL="0" indent="0" algn="ctr">
              <a:buNone/>
            </a:pPr>
            <a:r>
              <a:rPr lang="de-DE" sz="1600" i="1" u="sng" dirty="0"/>
              <a:t>Musterstatuten </a:t>
            </a:r>
            <a:r>
              <a:rPr lang="de-DE" sz="1600" b="1" i="1" u="sng" dirty="0">
                <a:solidFill>
                  <a:srgbClr val="FF0000"/>
                </a:solidFill>
              </a:rPr>
              <a:t>»»»»»</a:t>
            </a:r>
            <a:r>
              <a:rPr lang="de-DE" sz="1600" i="1" u="sng" dirty="0"/>
              <a:t> https://www.bmi.gv.at/609/abfragen.aspx</a:t>
            </a:r>
          </a:p>
          <a:p>
            <a:pPr algn="just">
              <a:buFont typeface="Wingdings" panose="05000000000000000000" pitchFamily="2" charset="2"/>
              <a:buChar char="ü"/>
            </a:pPr>
            <a:endParaRPr lang="de-DE" sz="1600" dirty="0"/>
          </a:p>
          <a:p>
            <a:pPr algn="just">
              <a:buFont typeface="Wingdings" panose="05000000000000000000" pitchFamily="2" charset="2"/>
              <a:buChar char="Ø"/>
            </a:pPr>
            <a:endParaRPr lang="de-DE" sz="2000" dirty="0"/>
          </a:p>
        </p:txBody>
      </p:sp>
    </p:spTree>
    <p:extLst>
      <p:ext uri="{BB962C8B-B14F-4D97-AF65-F5344CB8AC3E}">
        <p14:creationId xmlns:p14="http://schemas.microsoft.com/office/powerpoint/2010/main" val="2962817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A5415E-13E5-4838-21E0-38969BB70A33}"/>
              </a:ext>
            </a:extLst>
          </p:cNvPr>
          <p:cNvSpPr>
            <a:spLocks noGrp="1"/>
          </p:cNvSpPr>
          <p:nvPr>
            <p:ph type="title"/>
          </p:nvPr>
        </p:nvSpPr>
        <p:spPr/>
        <p:txBody>
          <a:bodyPr/>
          <a:lstStyle/>
          <a:p>
            <a:r>
              <a:rPr lang="de-AT" dirty="0"/>
              <a:t>Satzungen der Kärntner Jägerschaft</a:t>
            </a:r>
          </a:p>
        </p:txBody>
      </p:sp>
      <p:sp>
        <p:nvSpPr>
          <p:cNvPr id="3" name="Inhaltsplatzhalter 2">
            <a:extLst>
              <a:ext uri="{FF2B5EF4-FFF2-40B4-BE49-F238E27FC236}">
                <a16:creationId xmlns:a16="http://schemas.microsoft.com/office/drawing/2014/main" id="{F1CFB156-DA34-BE59-C14B-FDF01A12A53F}"/>
              </a:ext>
            </a:extLst>
          </p:cNvPr>
          <p:cNvSpPr>
            <a:spLocks noGrp="1"/>
          </p:cNvSpPr>
          <p:nvPr>
            <p:ph idx="1"/>
          </p:nvPr>
        </p:nvSpPr>
        <p:spPr/>
        <p:txBody>
          <a:bodyPr>
            <a:normAutofit/>
          </a:bodyPr>
          <a:lstStyle/>
          <a:p>
            <a:pPr marL="0" indent="0">
              <a:buNone/>
            </a:pPr>
            <a:r>
              <a:rPr lang="de-DE" sz="2000" b="1" dirty="0"/>
              <a:t>Organisation der Hegeringe</a:t>
            </a:r>
          </a:p>
          <a:p>
            <a:pPr marL="0" indent="0">
              <a:buNone/>
            </a:pPr>
            <a:r>
              <a:rPr lang="de-AT" sz="2000" dirty="0"/>
              <a:t>Die  Anzahl  und  die  Bereiche  der  Hegeringe,  die  sich  nicht  überschneiden  dürfen,  werden  vom  Bezirksausschuss  festgesetzt.  Dabei  ist  darauf  zu  achten,  dass  sich  die  Grenzen  des  Hegeringes  tunlichst  mit  den Grenzen einer oder mehrerer Katastralgemeinden decken. Ein Hegering soll mindestens 30 Mitglieder haben. </a:t>
            </a:r>
          </a:p>
          <a:p>
            <a:pPr marL="0" indent="0">
              <a:buNone/>
            </a:pPr>
            <a:r>
              <a:rPr lang="de-AT" sz="2000" dirty="0"/>
              <a:t>Der Hegering besteht aus den Mitgliedern der Kärntner Jägerschaft, die im Bereich des Hegeringes </a:t>
            </a:r>
          </a:p>
          <a:p>
            <a:pPr marL="0" indent="0">
              <a:buNone/>
            </a:pPr>
            <a:r>
              <a:rPr lang="de-AT" sz="2000" dirty="0"/>
              <a:t>a) ihren </a:t>
            </a:r>
            <a:r>
              <a:rPr lang="de-AT" sz="2000" b="1" dirty="0"/>
              <a:t>Hauptwohnsitz</a:t>
            </a:r>
            <a:r>
              <a:rPr lang="de-AT" sz="2000" dirty="0"/>
              <a:t> haben oder  </a:t>
            </a:r>
          </a:p>
          <a:p>
            <a:pPr marL="0" indent="0">
              <a:buNone/>
            </a:pPr>
            <a:r>
              <a:rPr lang="de-AT" sz="2000" dirty="0"/>
              <a:t>b) dort das </a:t>
            </a:r>
            <a:r>
              <a:rPr lang="de-AT" sz="2000" b="1" dirty="0"/>
              <a:t>Jagdausübungsrecht</a:t>
            </a:r>
            <a:r>
              <a:rPr lang="de-AT" sz="2000" dirty="0"/>
              <a:t> besitzen oder  </a:t>
            </a:r>
          </a:p>
          <a:p>
            <a:pPr marL="0" indent="0">
              <a:buNone/>
            </a:pPr>
            <a:r>
              <a:rPr lang="de-AT" sz="2000" dirty="0"/>
              <a:t>c) dort den </a:t>
            </a:r>
            <a:r>
              <a:rPr lang="de-AT" sz="2000" b="1" dirty="0"/>
              <a:t>Jagdschutz</a:t>
            </a:r>
            <a:r>
              <a:rPr lang="de-AT" sz="2000" dirty="0"/>
              <a:t> ausüben oder  </a:t>
            </a:r>
          </a:p>
          <a:p>
            <a:pPr marL="0" indent="0">
              <a:buNone/>
            </a:pPr>
            <a:r>
              <a:rPr lang="de-AT" sz="2000" dirty="0"/>
              <a:t>d) einer </a:t>
            </a:r>
            <a:r>
              <a:rPr lang="de-AT" sz="2000" b="1" dirty="0"/>
              <a:t>Jagdgesellschaft</a:t>
            </a:r>
            <a:r>
              <a:rPr lang="de-AT" sz="2000" dirty="0"/>
              <a:t> im Bereich des Hegeringes als </a:t>
            </a:r>
            <a:r>
              <a:rPr lang="de-AT" sz="2000" b="1" dirty="0"/>
              <a:t>Mitglied</a:t>
            </a:r>
            <a:r>
              <a:rPr lang="de-AT" sz="2000" dirty="0"/>
              <a:t>(er) angehören</a:t>
            </a:r>
          </a:p>
          <a:p>
            <a:pPr marL="0" indent="0" algn="ctr">
              <a:buNone/>
            </a:pPr>
            <a:r>
              <a:rPr lang="de-AT" sz="2000" b="1" dirty="0">
                <a:solidFill>
                  <a:srgbClr val="FF0000"/>
                </a:solidFill>
              </a:rPr>
              <a:t>Gilt NICHT für Erlaubnisscheininhaber!!!</a:t>
            </a:r>
          </a:p>
        </p:txBody>
      </p:sp>
    </p:spTree>
    <p:extLst>
      <p:ext uri="{BB962C8B-B14F-4D97-AF65-F5344CB8AC3E}">
        <p14:creationId xmlns:p14="http://schemas.microsoft.com/office/powerpoint/2010/main" val="68425356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1789</Words>
  <Application>Microsoft Office PowerPoint</Application>
  <PresentationFormat>Breitbild</PresentationFormat>
  <Paragraphs>186</Paragraphs>
  <Slides>23</Slides>
  <Notes>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23</vt:i4>
      </vt:variant>
    </vt:vector>
  </HeadingPairs>
  <TitlesOfParts>
    <vt:vector size="31" baseType="lpstr">
      <vt:lpstr>Arial</vt:lpstr>
      <vt:lpstr>Calibri</vt:lpstr>
      <vt:lpstr>Nunito Sans</vt:lpstr>
      <vt:lpstr>Nunito Sans</vt:lpstr>
      <vt:lpstr>Wingdings</vt:lpstr>
      <vt:lpstr>Yrsa</vt:lpstr>
      <vt:lpstr>Yrsa SemiBold</vt:lpstr>
      <vt:lpstr>Office</vt:lpstr>
      <vt:lpstr>Vereinsschulung KJ Aktuelles aus der KJ</vt:lpstr>
      <vt:lpstr>Die Kärntner Jägerschaft</vt:lpstr>
      <vt:lpstr>Jagdbezirk Völkermarkt</vt:lpstr>
      <vt:lpstr>Jagdgesellschaften stehen für …</vt:lpstr>
      <vt:lpstr>Themen in Jagdgesellschaften</vt:lpstr>
      <vt:lpstr>Mittel zum Zweck</vt:lpstr>
      <vt:lpstr>Vereinsstatuten</vt:lpstr>
      <vt:lpstr>Vereinsstatuten</vt:lpstr>
      <vt:lpstr>Satzungen der Kärntner Jägerschaft</vt:lpstr>
      <vt:lpstr>Satzungen der Kärntner Jägerschaft</vt:lpstr>
      <vt:lpstr>Satzungen der Kärntner Jägerschaft</vt:lpstr>
      <vt:lpstr>Jägerdichte</vt:lpstr>
      <vt:lpstr>Abschussmeldungen</vt:lpstr>
      <vt:lpstr>Abschussmeldungen</vt:lpstr>
      <vt:lpstr>Haftung von Funktionären</vt:lpstr>
      <vt:lpstr>Verhalten im Jagdgebiet § 69 K-JG</vt:lpstr>
      <vt:lpstr>Disziplinarrecht</vt:lpstr>
      <vt:lpstr>Gesetzliche Änderungen</vt:lpstr>
      <vt:lpstr>Gesetzliche Änderungen</vt:lpstr>
      <vt:lpstr>Allgemeines</vt:lpstr>
      <vt:lpstr>Aktuell</vt:lpstr>
      <vt:lpstr>Termine und Kurse</vt:lpstr>
      <vt:lpstr>Vielen Dank für die Aufmerksamkeit!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EGGER Johanna</dc:creator>
  <cp:lastModifiedBy>DEUTSCHMANN Mario, Dr.</cp:lastModifiedBy>
  <cp:revision>202</cp:revision>
  <cp:lastPrinted>2022-09-14T06:44:59Z</cp:lastPrinted>
  <dcterms:created xsi:type="dcterms:W3CDTF">2021-10-19T10:47:54Z</dcterms:created>
  <dcterms:modified xsi:type="dcterms:W3CDTF">2023-04-12T14:35:48Z</dcterms:modified>
</cp:coreProperties>
</file>