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theme/themeOverride2.xml" ContentType="application/vnd.openxmlformats-officedocument.themeOverride+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83" r:id="rId4"/>
    <p:sldId id="381" r:id="rId5"/>
    <p:sldId id="387" r:id="rId6"/>
    <p:sldId id="390" r:id="rId7"/>
    <p:sldId id="391" r:id="rId8"/>
    <p:sldId id="389" r:id="rId9"/>
    <p:sldId id="396" r:id="rId10"/>
    <p:sldId id="385" r:id="rId11"/>
    <p:sldId id="260" r:id="rId12"/>
    <p:sldId id="373" r:id="rId13"/>
    <p:sldId id="376" r:id="rId14"/>
    <p:sldId id="374" r:id="rId15"/>
    <p:sldId id="377" r:id="rId16"/>
    <p:sldId id="378" r:id="rId17"/>
    <p:sldId id="379" r:id="rId18"/>
    <p:sldId id="258" r:id="rId19"/>
    <p:sldId id="372" r:id="rId20"/>
    <p:sldId id="265" r:id="rId21"/>
    <p:sldId id="266" r:id="rId22"/>
    <p:sldId id="267" r:id="rId23"/>
    <p:sldId id="268" r:id="rId24"/>
    <p:sldId id="270" r:id="rId25"/>
    <p:sldId id="269" r:id="rId26"/>
    <p:sldId id="271" r:id="rId27"/>
    <p:sldId id="371" r:id="rId28"/>
    <p:sldId id="272" r:id="rId29"/>
    <p:sldId id="357" r:id="rId30"/>
    <p:sldId id="370" r:id="rId31"/>
    <p:sldId id="369" r:id="rId32"/>
    <p:sldId id="273" r:id="rId33"/>
    <p:sldId id="354" r:id="rId34"/>
    <p:sldId id="274" r:id="rId35"/>
    <p:sldId id="359" r:id="rId36"/>
    <p:sldId id="259" r:id="rId37"/>
    <p:sldId id="397" r:id="rId38"/>
    <p:sldId id="398" r:id="rId39"/>
    <p:sldId id="400" r:id="rId40"/>
    <p:sldId id="401"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654F"/>
    <a:srgbClr val="829B8C"/>
    <a:srgbClr val="DAE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2:10:51.260"/>
    </inkml:context>
    <inkml:brush xml:id="br0">
      <inkml:brushProperty name="width" value="0.3" units="cm"/>
      <inkml:brushProperty name="height" value="0.6" units="cm"/>
      <inkml:brushProperty name="color" value="#B6D2B9"/>
      <inkml:brushProperty name="tip" value="rectangle"/>
      <inkml:brushProperty name="rasterOp" value="maskPen"/>
      <inkml:brushProperty name="ignorePressure" value="1"/>
    </inkml:brush>
  </inkml:definitions>
  <inkml:trace contextRef="#ctx0" brushRef="#br0">0 0,'22'2,"0"0,27 7,33 2,106 8,71 1,-157-12,-66-7,1 2,42 10,-50-8,0-2,57 0,-49-2,41 5,48 6,233-7,-186-8,-127 2,91-12,-94 8,57 0,-62 4,0-1,45-9,-63 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06T12:10:54.680"/>
    </inkml:context>
    <inkml:brush xml:id="br0">
      <inkml:brushProperty name="width" value="0.3" units="cm"/>
      <inkml:brushProperty name="height" value="0.6" units="cm"/>
      <inkml:brushProperty name="color" value="#B6D2B9"/>
      <inkml:brushProperty name="tip" value="rectangle"/>
      <inkml:brushProperty name="rasterOp" value="maskPen"/>
      <inkml:brushProperty name="ignorePressure" value="1"/>
    </inkml:brush>
  </inkml:definitions>
  <inkml:trace contextRef="#ctx0" brushRef="#br0">1 33,'74'5,"104"22,-14 0,-133-23,396 26,845-30,-979-32,-194 15,104 2,-145 16,370-19,-200-19,-135 29,-73 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2T07:19:25.552"/>
    </inkml:context>
    <inkml:brush xml:id="br0">
      <inkml:brushProperty name="width" value="0.1" units="cm"/>
      <inkml:brushProperty name="height" value="0.2" units="cm"/>
      <inkml:brushProperty name="color" value="#B6D2B9"/>
      <inkml:brushProperty name="tip" value="rectangle"/>
      <inkml:brushProperty name="rasterOp" value="maskPen"/>
      <inkml:brushProperty name="ignorePressure" value="1"/>
    </inkml:brush>
  </inkml:definitions>
  <inkml:trace contextRef="#ctx0" brushRef="#br0">0 71,'1051'0,"-1024"-1,53-10,20-2,-47 13,-18 0,-1-1,1-1,-1-2,0-1,43-13,-30 6,-27 8</inkml:trace>
</inkml:ink>
</file>

<file path=ppt/ink/ink4.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4.28571" units="1/cm"/>
          <inkml:channelProperty channel="Y" name="resolution" value="32.8125" units="1/cm"/>
          <inkml:channelProperty channel="T" name="resolution" value="1" units="1/dev"/>
        </inkml:channelProperties>
      </inkml:inkSource>
      <inkml:timestamp xml:id="ts0" timeString="2022-12-01T13:46:12.831"/>
    </inkml:context>
    <inkml:brush xml:id="br0">
      <inkml:brushProperty name="width" value="0.1" units="cm"/>
      <inkml:brushProperty name="height" value="0.1" units="cm"/>
      <inkml:brushProperty name="color" value="#7F998A"/>
      <inkml:brushProperty name="fitToCurve" value="1"/>
    </inkml:brush>
  </inkml:definitions>
  <inkml:trace contextRef="#ctx0" brushRef="#br0">3290 1005 0,'0'-23'109,"-23"-2"-93,-2-22-1,2 47-15,-1-47 16,1 24-16,-1-1 16,1 0-16,-25 1 15,25-24-15,-24 23 0,23-24 16,1 25-16,-25-24 0,25 0 15,-24 47-15,23-71 32,-24 71-32,25-24 15,-24-23-15,23 47 16,1-23-16,0 23 0,-25-48 16,24 25-16,-23 23 15,0-24-15,0 1 16,23 23-16,1-47 15,-24 23-15,-1 0 16,24 24-16,-23-24 16,24 1-16,-25 23 15,1-47-15,0 47 16,-24-23-16,47 23 16,-22 0-16,-25-25 15,23 25 1,1 0-16,0 0 15,-24 0-15,24 0 16,-24 0-16,24 0 16,-23 0-1,22 0-15,1 0 16,0 0-16,0 25 16,-24-25-16,0 46 15,0-46-15,24 24 16,-24-1-16,47-23 15,-46 24-15,-1 0 16,0 23-16,-24-47 16,25 47-16,70-23 0,-47-24 15,-1 47-15,25-47 16,-1 24-16,24-1 16,-23-23-16,23 24 15,-47-1-15,47 1 16,-25 24-16,2-25 15,0 0 1,-1 1-16,24 23 16,-47-24-16,24 49 15,23-25-15,-25-24 16,2 1-16,23 23 16,-24-47-16,24 24 15,0-1-15,0 1 16,0-1-16,0 2 15,0-2-15,0 1 16,0 22 0,0-22-1,0 24-15,0-25 16,0 1-16,24 23 16,-24-24-16,23 25 15,2-48-15,-25 47 16,47-24-16,-47 1 15,23 24-15,1-25 16,-1-23 0,-23 24-1,23-24 1,2 46-16,-2-46 16,1 24-16,-1-1 0,24 2 15,-47-2-15,24-23 16,24 47-16,-25-47 0,24 47 15,1-47 1,-1 48-16,-47-25 16,47-23-16,-24 0 15,1 24-15,0-24 16,-1 0-16,1 23 16,-1 1-16,48-24 15,-71 23-15,48 1 16,-25 0-16,24-24 0,-47 24 0,47-24 15,-23 0 1,0 0-16,-1 0 16,1 0-16,23 0 15,-47 23-15,47-23 16,0 0-16,-23 0 16,-1 0-16,25 0 0,-1 0 31,0 0-31,0 0 15,-23 0-15,23 0 0,24 0 16,-24 0-16,0-23 16,0 23-16,-23 0 15,24 0-15,22 0 16,-47 0-16,1-24 16,24 0-16,-1 0 15,-24 24-15,1 0 16,23-23-16,0-1 15,-23 24-15,47 0 16,-71-23-16,47-1 16,-23 24-16,-1-47 15,1 47-15,47-47 0,-48 0 16,24 47 0,-23-24-16,-1 1 15,25-2-15,-25-22 16,48 24-1,-71 0-15,48-1 16,-48 1-16,23-2 16,1 2-16,-1 23 0,-23-24 15,24 1-15,-24-1 16,23 1-16,25-1 16,-48 0-16,23 1 15,-23-1-15,24 24 16,-24-23-16,23 23 0,1-24 31,-24 1-31,23-2 16,2-22-1,-2 1-15,-23 22 0,47-24 0,-24 1 16,-23 24 0,0-1-16,24 1 15,-24-1 1,23 0-1,-23 1 1,25-24 0,-25 23-1,23 1-15,-23-25 16,0 24-16,0 1 16,47-1-16,-47-22 15,24 21-15</inkml:trace>
</inkml:ink>
</file>

<file path=ppt/ink/ink5.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4.28571" units="1/cm"/>
          <inkml:channelProperty channel="Y" name="resolution" value="32.8125" units="1/cm"/>
          <inkml:channelProperty channel="T" name="resolution" value="1" units="1/dev"/>
        </inkml:channelProperties>
      </inkml:inkSource>
      <inkml:timestamp xml:id="ts0" timeString="2022-12-01T13:46:16.384"/>
    </inkml:context>
    <inkml:brush xml:id="br0">
      <inkml:brushProperty name="width" value="0.1" units="cm"/>
      <inkml:brushProperty name="height" value="0.1" units="cm"/>
      <inkml:brushProperty name="color" value="#7F998A"/>
      <inkml:brushProperty name="fitToCurve" value="1"/>
    </inkml:brush>
  </inkml:definitions>
  <inkml:trace contextRef="#ctx0" brushRef="#br0">5843 373 0,'-23'0'63,"0"0"-63,1 0 15,-47-23-15,46 23 16,-22 0-16,-24-22 15,1-2-15,23 1 16,-46 23-16,-23-22 16,46-1-16,-69 23 15,1-45-15,22 45 16,23-23-16,23 0 16,0 23-16,-1 0 15,-21 0-15,-47-23 0,23 23 16,0 0-16,23 0 15,-45 0-15,113 0 16,-91 0-16,23 0 16,0 0-16,23 0 15,0 0-15,-24 0 16,25-22-16,-2 22 16,24 0-16,-23 0 0,-1 0 15,1-23-15,-1 23 16,1 0-16,-23-23 15,23 23-15,23 0 16,-46-22 0,-69 22-16,115 0 0,-46 0 15,-68 0-15,136 0 16,-68 0-16,0-23 16,-45 23-16,22 0 15,22 0-15,-44 0 16,22 0-16,23 0 15,1 0-15,43 0 16,-20 0-16,-2 0 16,-22 0-16,46 23 15,-1-23-15,1 0 16,22 22-16,-46-22 0,24 0 16,23 0-1,-24 23-15,0 0 16,24-23-16,-1 0 15,-22 22-15,22 1 16,0 0-16,0 0 16,-22 0-16,22-1 15,0 1-15,1-1 16,-2 25-16,2-25 0,-1 23 16,23 1-16,0 22 15,0-22-15,0-1 16,0-22-16,0 45 15,0-45-15,0 22 16,0 1-16,0-1 16,23 1-16,-23 0 0,22 22 15,2-68-15,-2 45 16,24 1-16,-24-1 16,1-22-16,23 22 15,-1-45-15,-22 24 16,22-2-16,1 1 15,-23-1-15,22 1 16,24 0-16,-1 23 16,-46-46-16,47 22 15,44 1-15,1 22 16,-45-45-16,113 46 0,-114-46 16,91 23-16,-22-23 15,91 0-15,-47 23 16,-113-23-16,91 0 15,47 45-15,-138-45 16,68 0-16,-44 0 16,21 0-16,-67 0 15,67 0-15,-22 0 16,0 0-16,0 0 16,1 0-16,-2 0 15,-44 0-15,22 0 16,23 0-16,-23 0 15,0-23-15,1 23 16,-1 0-16,0-22 0,-45 22 31,45 0-31,23-23 16,-23 23-16,1 0 16,-46 0-16,22 0 15,24 0-15,-2 0 0,2 0 16,22 0-16,-45 0 15,67-23-15,-91 23 16,25-23-16,-2 23 16,0-23-16,-21 23 15,21 0-15,-23 0 16,1-22 0,0 22-16,-1 0 15,2-23-15,-2 0 16,24 23-16,-24-22 15,1 22-15,-23-24 0,23 24 16,-23-22-16,23 22 16,0-46-1,-1 46-15,24-22 0,-24-1 16,1 1-16,-23-2 16,23 24-16,0-23 0,-23 1 15,22-1-15,-22 1 0,23-24 16,0 23-1,-23 0 17,22 1-32,-22-1 15,24-22 1,-2 21-16,-22 2 16,0-24-16,0 24 15,0-23 1,0 21-16,0-21 15,0 22-15,0 1 16,0-24 0,0 23-1,0 0 1,0 1 0,0-1-16,-22-22 15,-2 22-15,2-23 16,-46-22-1,22 46-15,1-70 16,-23 24-16,22 22 16,-68-22-16</inkml:trace>
</inkml:ink>
</file>

<file path=ppt/ink/ink6.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4.28571" units="1/cm"/>
          <inkml:channelProperty channel="Y" name="resolution" value="32.8125" units="1/cm"/>
          <inkml:channelProperty channel="T" name="resolution" value="1" units="1/dev"/>
        </inkml:channelProperties>
      </inkml:inkSource>
      <inkml:timestamp xml:id="ts0" timeString="2022-12-01T12:46:52.338"/>
    </inkml:context>
    <inkml:brush xml:id="br0">
      <inkml:brushProperty name="width" value="0.2" units="cm"/>
      <inkml:brushProperty name="height" value="0.4" units="cm"/>
      <inkml:brushProperty name="color" value="#BBCFB5"/>
      <inkml:brushProperty name="tip" value="rectangle"/>
      <inkml:brushProperty name="rasterOp" value="maskPen"/>
      <inkml:brushProperty name="fitToCurve" value="1"/>
    </inkml:brush>
  </inkml:definitions>
  <inkml:trace contextRef="#ctx0" brushRef="#br0">0 52 0,'25'0'140,"0"0"-140,0 0 16,0 0-16,25 0 31,-24 0-15,-1 0-16,0 0 16,0 0-1,0 0-15,0 0 16,0 0-1,1 0-15,-1 0 16,0 0 0,0 0-1,0 0-15,0 0 16,1 0 0,-1 0-1,0 0-15,0 0 16,0 0-16,0 0 15,0 0-15,1 0 16,-1 0-16,25 0 16,0 0-16,1 0 15,-26 0-15,0 0 16,0 0-16,25 0 16,1 0-1,-26 0 1,0 0-16,0 0 0,0 0 15,26 0 1,-26 0 0,0 0-16,0 0 15,0 0 1,0 0 0,0 0-1,1 0 1,-1 0-1,0 0-15,0 0 0,0 0 16,0 0-16,0 0 16,1 0-16,-1 0 15,0 0 1,0 0 0,0 0-16,0 0 31,0 0-16,1 0 1,-1 0 0,0 0-1,0 0-15,0 0 16,0 0 0,1 0-1,-1 0 1,0 0-1,0 0 1,0 0 0,0 0-1,0 0 17,1 0-32,-1 0 31,0 0-31,0 0 15,0 0 1,0 0 0,0 0 15,1 0-15,-1 0-1,0 0 1,0 0-1,0 0 1,0 0 0,1 25-1,-1-25 17,0 0-1,0 0-16,0 0 1,0 0 15,0 0 1,1 0-17,-1 0 1,0 0-1,0 0 1,0 0 15,0 0-31,0 0 32,1 0-17,-1 0 32,0 0-31,0 0-16,0 0 31,0 0-15,0 0-16,1 0 31,-1 0-16,25 0 1,-25 0 0,0 0-1,1 0-15,-1 0 16,0 0 0,0 0-16,0 0 31,25 0-31,-24 0 15,-1 0-15,0 0 16,0 0 0,-25-25-16,25 25 15,0 0-15,0 0 16,1 0 0,-1 0-16,0 0 15,0 0 1,25 0 15,-50-25-31,25 25 16,26 0-1,-26 0 1,0 0-16,0 0 16,0 0-16,1 0 31,-1 0-16,0 0 1,0 0 0,0 0-1,0 0 1,0-25 0,1 25-1,-1 0 1,0 0-1,25 0-15,-25 0 110</inkml:trace>
</inkml:ink>
</file>

<file path=ppt/ink/ink7.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4.28571" units="1/cm"/>
          <inkml:channelProperty channel="Y" name="resolution" value="32.8125" units="1/cm"/>
          <inkml:channelProperty channel="T" name="resolution" value="1" units="1/dev"/>
        </inkml:channelProperties>
      </inkml:inkSource>
      <inkml:timestamp xml:id="ts0" timeString="2022-12-01T12:46:58.143"/>
    </inkml:context>
    <inkml:brush xml:id="br0">
      <inkml:brushProperty name="width" value="0.2" units="cm"/>
      <inkml:brushProperty name="height" value="0.4" units="cm"/>
      <inkml:brushProperty name="color" value="#BBCFB5"/>
      <inkml:brushProperty name="tip" value="rectangle"/>
      <inkml:brushProperty name="rasterOp" value="maskPen"/>
      <inkml:brushProperty name="fitToCurve" value="1"/>
    </inkml:brush>
  </inkml:definitions>
  <inkml:trace contextRef="#ctx0" brushRef="#br0">0 0 0,'25'0'203,"25"0"-187,-25 0-1,25 0-15,-24 0 16,-1 0-16,0 0 16,0 0-16,0 0 15,0 0-15,26 0 16,-26 0-1,0 0 1,0 0 0,0 0-16,0 0 31,0 0-31,1 0 16,-1 0-1,0 0 1,0 0-16,0 0 15,0 0-15,1 0 16,-1 0 0,0 0-1,0 0-15,0 0 16,0 0 0,0 0-16,1 0 15,-1 0 1,0 0-1,0 0 1,0 0 0,0 0-1,0 0 1,1 0-16,-1 0 16,0 0-1,25 0-15,-25 0 16,26 0-1,-26 0-15,25 0 0,-50 26 16,25-26-16,26 0 16,-1 0-1,-25 0 1,0 0 0,25 0-1,-24 0-15,-1 0 16,0 0-1,0 0-15,0 0 16,0 0 0,0 0-16,1 0 15,-1 0-15,0 0 16,0 0 0,0 0-1,0 0-15,1 0 16,-1 0-1,0 0-15,0 0 16,0 0 0,0 0-16,0 0 15,1 0-15,-1 25 16,0-25 0,0 0-16,0 0 15,25 0 1,-24 0-1,-1 0-15,0 0 0,0 0 16,0 0 0,25 0-1,-24 0 1,-1 0-16,0 0 16,0 0-16,0 0 15,0 0 1,1 0-1,-1 0-15,0 0 32,0 0-32,0 0 15,0 0 1,0 0 0,1 0-1,-1 0-15,0 0 31,0 0-15,0 0-16,0 0 16,0 0 15,1 0-15,-1 0-1,0 0 1,25 0-1,-25 0-15,26 0 32,-26 0-17,0 0-15,0 0 16,0 0-16,0 0 16,1 0-16,-1 0 15,0 0-15,0 0 16,0 0-16,0 0 15,0 0-15,1 0 0,-1-25 16,25 25 0,-25 0-1,0 0-15,0 0 16,1 0 0,-1 0-16,0 0 15,0 0-15,0 0 16,-25-26-1,25 26-15,1 0 16,-1 0 0,0 0-1,0 0-15,0 0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726BD-DCFF-4EDE-92EF-3CA2B550AB09}"/>
              </a:ext>
            </a:extLst>
          </p:cNvPr>
          <p:cNvSpPr>
            <a:spLocks noGrp="1"/>
          </p:cNvSpPr>
          <p:nvPr>
            <p:ph type="ctrTitle"/>
          </p:nvPr>
        </p:nvSpPr>
        <p:spPr>
          <a:xfrm>
            <a:off x="1524000" y="1122363"/>
            <a:ext cx="9144000" cy="2387600"/>
          </a:xfrm>
        </p:spPr>
        <p:txBody>
          <a:bodyPr anchor="b"/>
          <a:lstStyle>
            <a:lvl1pPr algn="ctr">
              <a:defRPr sz="6000">
                <a:solidFill>
                  <a:schemeClr val="accent6">
                    <a:lumMod val="50000"/>
                  </a:schemeClr>
                </a:solidFill>
                <a:latin typeface="Times New Roman" panose="02020603050405020304" pitchFamily="18" charset="0"/>
                <a:cs typeface="Times New Roman" panose="02020603050405020304" pitchFamily="18" charset="0"/>
              </a:defRPr>
            </a:lvl1pPr>
          </a:lstStyle>
          <a:p>
            <a:r>
              <a:rPr lang="de-DE" dirty="0"/>
              <a:t>Mastertitelformat bearbeiten</a:t>
            </a:r>
          </a:p>
        </p:txBody>
      </p:sp>
      <p:sp>
        <p:nvSpPr>
          <p:cNvPr id="3" name="Untertitel 2">
            <a:extLst>
              <a:ext uri="{FF2B5EF4-FFF2-40B4-BE49-F238E27FC236}">
                <a16:creationId xmlns:a16="http://schemas.microsoft.com/office/drawing/2014/main" id="{4712454E-268D-4D91-A504-25E3B998A6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FCEB462D-A888-44FD-BB12-ED4E1E22478E}"/>
              </a:ext>
            </a:extLst>
          </p:cNvPr>
          <p:cNvSpPr>
            <a:spLocks noGrp="1"/>
          </p:cNvSpPr>
          <p:nvPr>
            <p:ph type="dt" sz="half" idx="10"/>
          </p:nvPr>
        </p:nvSpPr>
        <p:spPr>
          <a:xfrm>
            <a:off x="838200" y="6356350"/>
            <a:ext cx="2743200" cy="365125"/>
          </a:xfrm>
          <a:prstGeom prst="rect">
            <a:avLst/>
          </a:prstGeom>
        </p:spPr>
        <p:txBody>
          <a:bodyPr/>
          <a:lstStyle/>
          <a:p>
            <a:fld id="{E174D248-3DEA-4B90-B345-A7E3961DD58A}" type="datetimeFigureOut">
              <a:rPr lang="de-DE" smtClean="0"/>
              <a:t>12.04.2023</a:t>
            </a:fld>
            <a:endParaRPr lang="de-DE"/>
          </a:p>
        </p:txBody>
      </p:sp>
      <p:sp>
        <p:nvSpPr>
          <p:cNvPr id="5" name="Fußzeilenplatzhalter 4">
            <a:extLst>
              <a:ext uri="{FF2B5EF4-FFF2-40B4-BE49-F238E27FC236}">
                <a16:creationId xmlns:a16="http://schemas.microsoft.com/office/drawing/2014/main" id="{53A5BC91-BA80-4C06-9190-52F2745F2C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BD4C275-00A3-4DC0-9AA6-FFF0FC63F28A}"/>
              </a:ext>
            </a:extLst>
          </p:cNvPr>
          <p:cNvSpPr>
            <a:spLocks noGrp="1"/>
          </p:cNvSpPr>
          <p:nvPr>
            <p:ph type="sldNum" sz="quarter" idx="12"/>
          </p:nvPr>
        </p:nvSpPr>
        <p:spPr/>
        <p:txBody>
          <a:bodyPr/>
          <a:lstStyle/>
          <a:p>
            <a:fld id="{52C76C0C-C954-4257-A7E9-1193230F969D}" type="slidenum">
              <a:rPr lang="de-DE" smtClean="0"/>
              <a:t>‹Nr.›</a:t>
            </a:fld>
            <a:endParaRPr lang="de-DE"/>
          </a:p>
        </p:txBody>
      </p:sp>
    </p:spTree>
    <p:extLst>
      <p:ext uri="{BB962C8B-B14F-4D97-AF65-F5344CB8AC3E}">
        <p14:creationId xmlns:p14="http://schemas.microsoft.com/office/powerpoint/2010/main" val="193342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9229C-CF9E-487B-9715-F8D4C536DEC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FCA08E3-A6AE-4F38-868A-482E2DD7CD4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90BEF8-0BAB-48E3-B2EB-0CA72A4A2140}"/>
              </a:ext>
            </a:extLst>
          </p:cNvPr>
          <p:cNvSpPr>
            <a:spLocks noGrp="1"/>
          </p:cNvSpPr>
          <p:nvPr>
            <p:ph type="dt" sz="half" idx="10"/>
          </p:nvPr>
        </p:nvSpPr>
        <p:spPr>
          <a:xfrm>
            <a:off x="838200" y="6356350"/>
            <a:ext cx="2743200" cy="365125"/>
          </a:xfrm>
          <a:prstGeom prst="rect">
            <a:avLst/>
          </a:prstGeom>
        </p:spPr>
        <p:txBody>
          <a:bodyPr/>
          <a:lstStyle/>
          <a:p>
            <a:fld id="{E174D248-3DEA-4B90-B345-A7E3961DD58A}" type="datetimeFigureOut">
              <a:rPr lang="de-DE" smtClean="0"/>
              <a:t>12.04.2023</a:t>
            </a:fld>
            <a:endParaRPr lang="de-DE"/>
          </a:p>
        </p:txBody>
      </p:sp>
      <p:sp>
        <p:nvSpPr>
          <p:cNvPr id="5" name="Fußzeilenplatzhalter 4">
            <a:extLst>
              <a:ext uri="{FF2B5EF4-FFF2-40B4-BE49-F238E27FC236}">
                <a16:creationId xmlns:a16="http://schemas.microsoft.com/office/drawing/2014/main" id="{0DE7BD42-A78B-4961-9B5E-CC931957C82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F645323-C1E8-4F4E-96AC-815F508B3FD5}"/>
              </a:ext>
            </a:extLst>
          </p:cNvPr>
          <p:cNvSpPr>
            <a:spLocks noGrp="1"/>
          </p:cNvSpPr>
          <p:nvPr>
            <p:ph type="sldNum" sz="quarter" idx="12"/>
          </p:nvPr>
        </p:nvSpPr>
        <p:spPr/>
        <p:txBody>
          <a:bodyPr/>
          <a:lstStyle/>
          <a:p>
            <a:fld id="{52C76C0C-C954-4257-A7E9-1193230F969D}" type="slidenum">
              <a:rPr lang="de-DE" smtClean="0"/>
              <a:t>‹Nr.›</a:t>
            </a:fld>
            <a:endParaRPr lang="de-DE"/>
          </a:p>
        </p:txBody>
      </p:sp>
    </p:spTree>
    <p:extLst>
      <p:ext uri="{BB962C8B-B14F-4D97-AF65-F5344CB8AC3E}">
        <p14:creationId xmlns:p14="http://schemas.microsoft.com/office/powerpoint/2010/main" val="126837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8731A15-8E96-49FD-A784-BAB02D3697C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0FC80AD-4C58-4F8C-BE1B-2C451593152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0702838-4C94-4BC9-A784-F7FC8B38DEDC}"/>
              </a:ext>
            </a:extLst>
          </p:cNvPr>
          <p:cNvSpPr>
            <a:spLocks noGrp="1"/>
          </p:cNvSpPr>
          <p:nvPr>
            <p:ph type="dt" sz="half" idx="10"/>
          </p:nvPr>
        </p:nvSpPr>
        <p:spPr>
          <a:xfrm>
            <a:off x="838200" y="6356350"/>
            <a:ext cx="2743200" cy="365125"/>
          </a:xfrm>
          <a:prstGeom prst="rect">
            <a:avLst/>
          </a:prstGeom>
        </p:spPr>
        <p:txBody>
          <a:bodyPr/>
          <a:lstStyle/>
          <a:p>
            <a:fld id="{E174D248-3DEA-4B90-B345-A7E3961DD58A}" type="datetimeFigureOut">
              <a:rPr lang="de-DE" smtClean="0"/>
              <a:t>12.04.2023</a:t>
            </a:fld>
            <a:endParaRPr lang="de-DE"/>
          </a:p>
        </p:txBody>
      </p:sp>
      <p:sp>
        <p:nvSpPr>
          <p:cNvPr id="5" name="Fußzeilenplatzhalter 4">
            <a:extLst>
              <a:ext uri="{FF2B5EF4-FFF2-40B4-BE49-F238E27FC236}">
                <a16:creationId xmlns:a16="http://schemas.microsoft.com/office/drawing/2014/main" id="{D66E329B-92F5-4279-B5D5-1622B5DCB3A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0929C5D-1401-4BA6-B6AF-EAEBB0246F21}"/>
              </a:ext>
            </a:extLst>
          </p:cNvPr>
          <p:cNvSpPr>
            <a:spLocks noGrp="1"/>
          </p:cNvSpPr>
          <p:nvPr>
            <p:ph type="sldNum" sz="quarter" idx="12"/>
          </p:nvPr>
        </p:nvSpPr>
        <p:spPr/>
        <p:txBody>
          <a:bodyPr/>
          <a:lstStyle/>
          <a:p>
            <a:fld id="{52C76C0C-C954-4257-A7E9-1193230F969D}" type="slidenum">
              <a:rPr lang="de-DE" smtClean="0"/>
              <a:t>‹Nr.›</a:t>
            </a:fld>
            <a:endParaRPr lang="de-DE"/>
          </a:p>
        </p:txBody>
      </p:sp>
    </p:spTree>
    <p:extLst>
      <p:ext uri="{BB962C8B-B14F-4D97-AF65-F5344CB8AC3E}">
        <p14:creationId xmlns:p14="http://schemas.microsoft.com/office/powerpoint/2010/main" val="69594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331EA-123D-4FE9-91C8-252747CD307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C1FC711-8600-4C6D-80A9-BB82EBF87B7E}"/>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D10035FC-8FFA-4176-8F8A-6268B97A5B3F}"/>
              </a:ext>
            </a:extLst>
          </p:cNvPr>
          <p:cNvSpPr>
            <a:spLocks noGrp="1"/>
          </p:cNvSpPr>
          <p:nvPr>
            <p:ph type="dt" sz="half" idx="10"/>
          </p:nvPr>
        </p:nvSpPr>
        <p:spPr>
          <a:xfrm>
            <a:off x="838200" y="6356350"/>
            <a:ext cx="2743200" cy="365125"/>
          </a:xfrm>
          <a:prstGeom prst="rect">
            <a:avLst/>
          </a:prstGeom>
        </p:spPr>
        <p:txBody>
          <a:bodyPr/>
          <a:lstStyle/>
          <a:p>
            <a:fld id="{E174D248-3DEA-4B90-B345-A7E3961DD58A}" type="datetimeFigureOut">
              <a:rPr lang="de-DE" smtClean="0"/>
              <a:t>12.04.2023</a:t>
            </a:fld>
            <a:endParaRPr lang="de-DE"/>
          </a:p>
        </p:txBody>
      </p:sp>
      <p:sp>
        <p:nvSpPr>
          <p:cNvPr id="5" name="Fußzeilenplatzhalter 4">
            <a:extLst>
              <a:ext uri="{FF2B5EF4-FFF2-40B4-BE49-F238E27FC236}">
                <a16:creationId xmlns:a16="http://schemas.microsoft.com/office/drawing/2014/main" id="{D4665F1E-4CA4-489B-9992-779C391DEF4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E3E7116-6B24-4749-8524-CFD05BACB1C6}"/>
              </a:ext>
            </a:extLst>
          </p:cNvPr>
          <p:cNvSpPr>
            <a:spLocks noGrp="1"/>
          </p:cNvSpPr>
          <p:nvPr>
            <p:ph type="sldNum" sz="quarter" idx="12"/>
          </p:nvPr>
        </p:nvSpPr>
        <p:spPr/>
        <p:txBody>
          <a:bodyPr/>
          <a:lstStyle/>
          <a:p>
            <a:fld id="{52C76C0C-C954-4257-A7E9-1193230F969D}" type="slidenum">
              <a:rPr lang="de-DE" smtClean="0"/>
              <a:t>‹Nr.›</a:t>
            </a:fld>
            <a:endParaRPr lang="de-DE"/>
          </a:p>
        </p:txBody>
      </p:sp>
    </p:spTree>
    <p:extLst>
      <p:ext uri="{BB962C8B-B14F-4D97-AF65-F5344CB8AC3E}">
        <p14:creationId xmlns:p14="http://schemas.microsoft.com/office/powerpoint/2010/main" val="429195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AD2853-370C-46F0-AE3D-F0A5099A7317}"/>
              </a:ext>
            </a:extLst>
          </p:cNvPr>
          <p:cNvSpPr>
            <a:spLocks noGrp="1"/>
          </p:cNvSpPr>
          <p:nvPr>
            <p:ph type="title"/>
          </p:nvPr>
        </p:nvSpPr>
        <p:spPr>
          <a:xfrm>
            <a:off x="831850" y="1709738"/>
            <a:ext cx="10515600" cy="2852737"/>
          </a:xfrm>
        </p:spPr>
        <p:txBody>
          <a:bodyPr anchor="b"/>
          <a:lstStyle>
            <a:lvl1pPr>
              <a:defRPr sz="6000"/>
            </a:lvl1pPr>
          </a:lstStyle>
          <a:p>
            <a:r>
              <a:rPr lang="de-DE" dirty="0"/>
              <a:t>Mastertitelformat bearbeiten</a:t>
            </a:r>
          </a:p>
        </p:txBody>
      </p:sp>
      <p:sp>
        <p:nvSpPr>
          <p:cNvPr id="3" name="Textplatzhalter 2">
            <a:extLst>
              <a:ext uri="{FF2B5EF4-FFF2-40B4-BE49-F238E27FC236}">
                <a16:creationId xmlns:a16="http://schemas.microsoft.com/office/drawing/2014/main" id="{3B80742F-7BB3-4F24-AE17-C823036383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D63FEAD-53CC-4C76-BECD-885F33E4AB8A}"/>
              </a:ext>
            </a:extLst>
          </p:cNvPr>
          <p:cNvSpPr>
            <a:spLocks noGrp="1"/>
          </p:cNvSpPr>
          <p:nvPr>
            <p:ph type="dt" sz="half" idx="10"/>
          </p:nvPr>
        </p:nvSpPr>
        <p:spPr>
          <a:xfrm>
            <a:off x="838200" y="6356350"/>
            <a:ext cx="2743200" cy="365125"/>
          </a:xfrm>
          <a:prstGeom prst="rect">
            <a:avLst/>
          </a:prstGeom>
        </p:spPr>
        <p:txBody>
          <a:bodyPr/>
          <a:lstStyle/>
          <a:p>
            <a:fld id="{E174D248-3DEA-4B90-B345-A7E3961DD58A}" type="datetimeFigureOut">
              <a:rPr lang="de-DE" smtClean="0"/>
              <a:t>12.04.2023</a:t>
            </a:fld>
            <a:endParaRPr lang="de-DE"/>
          </a:p>
        </p:txBody>
      </p:sp>
      <p:sp>
        <p:nvSpPr>
          <p:cNvPr id="5" name="Fußzeilenplatzhalter 4">
            <a:extLst>
              <a:ext uri="{FF2B5EF4-FFF2-40B4-BE49-F238E27FC236}">
                <a16:creationId xmlns:a16="http://schemas.microsoft.com/office/drawing/2014/main" id="{1D6E35E2-B990-45C2-9992-C2C25B14439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221992-4CCC-4387-BFD6-9A8A49FF633A}"/>
              </a:ext>
            </a:extLst>
          </p:cNvPr>
          <p:cNvSpPr>
            <a:spLocks noGrp="1"/>
          </p:cNvSpPr>
          <p:nvPr>
            <p:ph type="sldNum" sz="quarter" idx="12"/>
          </p:nvPr>
        </p:nvSpPr>
        <p:spPr/>
        <p:txBody>
          <a:bodyPr/>
          <a:lstStyle/>
          <a:p>
            <a:fld id="{52C76C0C-C954-4257-A7E9-1193230F969D}" type="slidenum">
              <a:rPr lang="de-DE" smtClean="0"/>
              <a:t>‹Nr.›</a:t>
            </a:fld>
            <a:endParaRPr lang="de-DE"/>
          </a:p>
        </p:txBody>
      </p:sp>
    </p:spTree>
    <p:extLst>
      <p:ext uri="{BB962C8B-B14F-4D97-AF65-F5344CB8AC3E}">
        <p14:creationId xmlns:p14="http://schemas.microsoft.com/office/powerpoint/2010/main" val="189193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8D447-DDAB-40BA-99E9-2A96F9A1942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99064F7-9EF1-49BB-834E-B3F91D8F21C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1CA4AAB-EE12-42C8-8FB1-77697423B9C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418E280-04E4-4833-AC9F-1F6F96BD673D}"/>
              </a:ext>
            </a:extLst>
          </p:cNvPr>
          <p:cNvSpPr>
            <a:spLocks noGrp="1"/>
          </p:cNvSpPr>
          <p:nvPr>
            <p:ph type="dt" sz="half" idx="10"/>
          </p:nvPr>
        </p:nvSpPr>
        <p:spPr>
          <a:xfrm>
            <a:off x="838200" y="6356350"/>
            <a:ext cx="2743200" cy="365125"/>
          </a:xfrm>
          <a:prstGeom prst="rect">
            <a:avLst/>
          </a:prstGeom>
        </p:spPr>
        <p:txBody>
          <a:bodyPr/>
          <a:lstStyle/>
          <a:p>
            <a:fld id="{E174D248-3DEA-4B90-B345-A7E3961DD58A}" type="datetimeFigureOut">
              <a:rPr lang="de-DE" smtClean="0"/>
              <a:t>12.04.2023</a:t>
            </a:fld>
            <a:endParaRPr lang="de-DE"/>
          </a:p>
        </p:txBody>
      </p:sp>
      <p:sp>
        <p:nvSpPr>
          <p:cNvPr id="6" name="Fußzeilenplatzhalter 5">
            <a:extLst>
              <a:ext uri="{FF2B5EF4-FFF2-40B4-BE49-F238E27FC236}">
                <a16:creationId xmlns:a16="http://schemas.microsoft.com/office/drawing/2014/main" id="{9643946A-463B-4555-9767-2852E70F3D4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4EF9794-1F96-4B80-9D3C-A9C6832BDD33}"/>
              </a:ext>
            </a:extLst>
          </p:cNvPr>
          <p:cNvSpPr>
            <a:spLocks noGrp="1"/>
          </p:cNvSpPr>
          <p:nvPr>
            <p:ph type="sldNum" sz="quarter" idx="12"/>
          </p:nvPr>
        </p:nvSpPr>
        <p:spPr/>
        <p:txBody>
          <a:bodyPr/>
          <a:lstStyle/>
          <a:p>
            <a:fld id="{52C76C0C-C954-4257-A7E9-1193230F969D}" type="slidenum">
              <a:rPr lang="de-DE" smtClean="0"/>
              <a:t>‹Nr.›</a:t>
            </a:fld>
            <a:endParaRPr lang="de-DE"/>
          </a:p>
        </p:txBody>
      </p:sp>
    </p:spTree>
    <p:extLst>
      <p:ext uri="{BB962C8B-B14F-4D97-AF65-F5344CB8AC3E}">
        <p14:creationId xmlns:p14="http://schemas.microsoft.com/office/powerpoint/2010/main" val="8276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49C3BB-68E1-4E5A-A83E-2C7CE8CD458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A10E8A2-F6A5-43C7-82E0-590AF79B0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8D3E360-8C3C-4D53-809E-D595E4C597E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0986E1C-560C-49EE-9E08-E3C0FFB1FC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7514D15-7A97-4E8A-A479-D6BFEAF9C7D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59DE6E6-754A-4D7E-92EC-C8CEA3B9EC39}"/>
              </a:ext>
            </a:extLst>
          </p:cNvPr>
          <p:cNvSpPr>
            <a:spLocks noGrp="1"/>
          </p:cNvSpPr>
          <p:nvPr>
            <p:ph type="dt" sz="half" idx="10"/>
          </p:nvPr>
        </p:nvSpPr>
        <p:spPr>
          <a:xfrm>
            <a:off x="838200" y="6356350"/>
            <a:ext cx="2743200" cy="365125"/>
          </a:xfrm>
          <a:prstGeom prst="rect">
            <a:avLst/>
          </a:prstGeom>
        </p:spPr>
        <p:txBody>
          <a:bodyPr/>
          <a:lstStyle/>
          <a:p>
            <a:fld id="{E174D248-3DEA-4B90-B345-A7E3961DD58A}" type="datetimeFigureOut">
              <a:rPr lang="de-DE" smtClean="0"/>
              <a:t>12.04.2023</a:t>
            </a:fld>
            <a:endParaRPr lang="de-DE"/>
          </a:p>
        </p:txBody>
      </p:sp>
      <p:sp>
        <p:nvSpPr>
          <p:cNvPr id="8" name="Fußzeilenplatzhalter 7">
            <a:extLst>
              <a:ext uri="{FF2B5EF4-FFF2-40B4-BE49-F238E27FC236}">
                <a16:creationId xmlns:a16="http://schemas.microsoft.com/office/drawing/2014/main" id="{CDD9B345-EBB2-42DE-8CFF-47C7BEE9855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E1A0244-E1AF-4E97-BB92-01E1A655A8D6}"/>
              </a:ext>
            </a:extLst>
          </p:cNvPr>
          <p:cNvSpPr>
            <a:spLocks noGrp="1"/>
          </p:cNvSpPr>
          <p:nvPr>
            <p:ph type="sldNum" sz="quarter" idx="12"/>
          </p:nvPr>
        </p:nvSpPr>
        <p:spPr/>
        <p:txBody>
          <a:bodyPr/>
          <a:lstStyle/>
          <a:p>
            <a:fld id="{52C76C0C-C954-4257-A7E9-1193230F969D}" type="slidenum">
              <a:rPr lang="de-DE" smtClean="0"/>
              <a:t>‹Nr.›</a:t>
            </a:fld>
            <a:endParaRPr lang="de-DE"/>
          </a:p>
        </p:txBody>
      </p:sp>
    </p:spTree>
    <p:extLst>
      <p:ext uri="{BB962C8B-B14F-4D97-AF65-F5344CB8AC3E}">
        <p14:creationId xmlns:p14="http://schemas.microsoft.com/office/powerpoint/2010/main" val="250261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84661-2566-438B-9DA9-2D069424C11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D31F3D3-72E4-4688-9CBF-D755921D1809}"/>
              </a:ext>
            </a:extLst>
          </p:cNvPr>
          <p:cNvSpPr>
            <a:spLocks noGrp="1"/>
          </p:cNvSpPr>
          <p:nvPr>
            <p:ph type="dt" sz="half" idx="10"/>
          </p:nvPr>
        </p:nvSpPr>
        <p:spPr>
          <a:xfrm>
            <a:off x="838200" y="6356350"/>
            <a:ext cx="2743200" cy="365125"/>
          </a:xfrm>
          <a:prstGeom prst="rect">
            <a:avLst/>
          </a:prstGeom>
        </p:spPr>
        <p:txBody>
          <a:bodyPr/>
          <a:lstStyle/>
          <a:p>
            <a:fld id="{E174D248-3DEA-4B90-B345-A7E3961DD58A}" type="datetimeFigureOut">
              <a:rPr lang="de-DE" smtClean="0"/>
              <a:t>12.04.2023</a:t>
            </a:fld>
            <a:endParaRPr lang="de-DE"/>
          </a:p>
        </p:txBody>
      </p:sp>
      <p:sp>
        <p:nvSpPr>
          <p:cNvPr id="4" name="Fußzeilenplatzhalter 3">
            <a:extLst>
              <a:ext uri="{FF2B5EF4-FFF2-40B4-BE49-F238E27FC236}">
                <a16:creationId xmlns:a16="http://schemas.microsoft.com/office/drawing/2014/main" id="{58B0B512-5DC9-4406-B131-FD80BF63F47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487AE26-64E1-43F0-A530-83574067BD4B}"/>
              </a:ext>
            </a:extLst>
          </p:cNvPr>
          <p:cNvSpPr>
            <a:spLocks noGrp="1"/>
          </p:cNvSpPr>
          <p:nvPr>
            <p:ph type="sldNum" sz="quarter" idx="12"/>
          </p:nvPr>
        </p:nvSpPr>
        <p:spPr/>
        <p:txBody>
          <a:bodyPr/>
          <a:lstStyle/>
          <a:p>
            <a:fld id="{52C76C0C-C954-4257-A7E9-1193230F969D}" type="slidenum">
              <a:rPr lang="de-DE" smtClean="0"/>
              <a:t>‹Nr.›</a:t>
            </a:fld>
            <a:endParaRPr lang="de-DE"/>
          </a:p>
        </p:txBody>
      </p:sp>
    </p:spTree>
    <p:extLst>
      <p:ext uri="{BB962C8B-B14F-4D97-AF65-F5344CB8AC3E}">
        <p14:creationId xmlns:p14="http://schemas.microsoft.com/office/powerpoint/2010/main" val="7650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67163A6-EC2D-4573-8113-504FE0BE08F5}"/>
              </a:ext>
            </a:extLst>
          </p:cNvPr>
          <p:cNvSpPr>
            <a:spLocks noGrp="1"/>
          </p:cNvSpPr>
          <p:nvPr>
            <p:ph type="dt" sz="half" idx="10"/>
          </p:nvPr>
        </p:nvSpPr>
        <p:spPr>
          <a:xfrm>
            <a:off x="838200" y="6356350"/>
            <a:ext cx="2743200" cy="365125"/>
          </a:xfrm>
          <a:prstGeom prst="rect">
            <a:avLst/>
          </a:prstGeom>
        </p:spPr>
        <p:txBody>
          <a:bodyPr/>
          <a:lstStyle/>
          <a:p>
            <a:fld id="{E174D248-3DEA-4B90-B345-A7E3961DD58A}" type="datetimeFigureOut">
              <a:rPr lang="de-DE" smtClean="0"/>
              <a:t>12.04.2023</a:t>
            </a:fld>
            <a:endParaRPr lang="de-DE"/>
          </a:p>
        </p:txBody>
      </p:sp>
      <p:sp>
        <p:nvSpPr>
          <p:cNvPr id="3" name="Fußzeilenplatzhalter 2">
            <a:extLst>
              <a:ext uri="{FF2B5EF4-FFF2-40B4-BE49-F238E27FC236}">
                <a16:creationId xmlns:a16="http://schemas.microsoft.com/office/drawing/2014/main" id="{083B5FEE-ABFB-4019-A825-691A9B263D5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C220FBF-0CAB-4F06-BAEB-478BAF126CE9}"/>
              </a:ext>
            </a:extLst>
          </p:cNvPr>
          <p:cNvSpPr>
            <a:spLocks noGrp="1"/>
          </p:cNvSpPr>
          <p:nvPr>
            <p:ph type="sldNum" sz="quarter" idx="12"/>
          </p:nvPr>
        </p:nvSpPr>
        <p:spPr/>
        <p:txBody>
          <a:bodyPr/>
          <a:lstStyle/>
          <a:p>
            <a:fld id="{52C76C0C-C954-4257-A7E9-1193230F969D}" type="slidenum">
              <a:rPr lang="de-DE" smtClean="0"/>
              <a:t>‹Nr.›</a:t>
            </a:fld>
            <a:endParaRPr lang="de-DE"/>
          </a:p>
        </p:txBody>
      </p:sp>
    </p:spTree>
    <p:extLst>
      <p:ext uri="{BB962C8B-B14F-4D97-AF65-F5344CB8AC3E}">
        <p14:creationId xmlns:p14="http://schemas.microsoft.com/office/powerpoint/2010/main" val="257347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A6D46-AECE-488E-A3A9-2564AF381E2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690082C-DBF8-42A5-8825-06E7C34C8B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93F6D05-85B7-4647-B14A-6D7D070C9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8138E8-BE9B-48E6-B077-C808CB38F870}"/>
              </a:ext>
            </a:extLst>
          </p:cNvPr>
          <p:cNvSpPr>
            <a:spLocks noGrp="1"/>
          </p:cNvSpPr>
          <p:nvPr>
            <p:ph type="dt" sz="half" idx="10"/>
          </p:nvPr>
        </p:nvSpPr>
        <p:spPr>
          <a:xfrm>
            <a:off x="838200" y="6356350"/>
            <a:ext cx="2743200" cy="365125"/>
          </a:xfrm>
          <a:prstGeom prst="rect">
            <a:avLst/>
          </a:prstGeom>
        </p:spPr>
        <p:txBody>
          <a:bodyPr/>
          <a:lstStyle/>
          <a:p>
            <a:fld id="{E174D248-3DEA-4B90-B345-A7E3961DD58A}" type="datetimeFigureOut">
              <a:rPr lang="de-DE" smtClean="0"/>
              <a:t>12.04.2023</a:t>
            </a:fld>
            <a:endParaRPr lang="de-DE"/>
          </a:p>
        </p:txBody>
      </p:sp>
      <p:sp>
        <p:nvSpPr>
          <p:cNvPr id="6" name="Fußzeilenplatzhalter 5">
            <a:extLst>
              <a:ext uri="{FF2B5EF4-FFF2-40B4-BE49-F238E27FC236}">
                <a16:creationId xmlns:a16="http://schemas.microsoft.com/office/drawing/2014/main" id="{3550FB34-BDEF-417B-A7F0-9E435CD9C00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F423052-6D81-44C9-A42E-BC7CD8AAE331}"/>
              </a:ext>
            </a:extLst>
          </p:cNvPr>
          <p:cNvSpPr>
            <a:spLocks noGrp="1"/>
          </p:cNvSpPr>
          <p:nvPr>
            <p:ph type="sldNum" sz="quarter" idx="12"/>
          </p:nvPr>
        </p:nvSpPr>
        <p:spPr/>
        <p:txBody>
          <a:bodyPr/>
          <a:lstStyle/>
          <a:p>
            <a:fld id="{52C76C0C-C954-4257-A7E9-1193230F969D}" type="slidenum">
              <a:rPr lang="de-DE" smtClean="0"/>
              <a:t>‹Nr.›</a:t>
            </a:fld>
            <a:endParaRPr lang="de-DE"/>
          </a:p>
        </p:txBody>
      </p:sp>
    </p:spTree>
    <p:extLst>
      <p:ext uri="{BB962C8B-B14F-4D97-AF65-F5344CB8AC3E}">
        <p14:creationId xmlns:p14="http://schemas.microsoft.com/office/powerpoint/2010/main" val="228428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F0889-C0A0-466F-9866-ED54E5859C1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4FB34CB-897A-4966-AA4A-F1E02902D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18A3C24-34B0-4AA5-BE47-7E4643924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86DD34F-868D-425C-9EEC-AFEE694E10F2}"/>
              </a:ext>
            </a:extLst>
          </p:cNvPr>
          <p:cNvSpPr>
            <a:spLocks noGrp="1"/>
          </p:cNvSpPr>
          <p:nvPr>
            <p:ph type="dt" sz="half" idx="10"/>
          </p:nvPr>
        </p:nvSpPr>
        <p:spPr>
          <a:xfrm>
            <a:off x="838200" y="6356350"/>
            <a:ext cx="2743200" cy="365125"/>
          </a:xfrm>
          <a:prstGeom prst="rect">
            <a:avLst/>
          </a:prstGeom>
        </p:spPr>
        <p:txBody>
          <a:bodyPr/>
          <a:lstStyle/>
          <a:p>
            <a:fld id="{E174D248-3DEA-4B90-B345-A7E3961DD58A}" type="datetimeFigureOut">
              <a:rPr lang="de-DE" smtClean="0"/>
              <a:t>12.04.2023</a:t>
            </a:fld>
            <a:endParaRPr lang="de-DE"/>
          </a:p>
        </p:txBody>
      </p:sp>
      <p:sp>
        <p:nvSpPr>
          <p:cNvPr id="6" name="Fußzeilenplatzhalter 5">
            <a:extLst>
              <a:ext uri="{FF2B5EF4-FFF2-40B4-BE49-F238E27FC236}">
                <a16:creationId xmlns:a16="http://schemas.microsoft.com/office/drawing/2014/main" id="{46183AC7-FAF6-4555-878B-48E0C1A3158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BDD507D-23C3-4EBC-9FF5-8C4799510FAD}"/>
              </a:ext>
            </a:extLst>
          </p:cNvPr>
          <p:cNvSpPr>
            <a:spLocks noGrp="1"/>
          </p:cNvSpPr>
          <p:nvPr>
            <p:ph type="sldNum" sz="quarter" idx="12"/>
          </p:nvPr>
        </p:nvSpPr>
        <p:spPr/>
        <p:txBody>
          <a:bodyPr/>
          <a:lstStyle/>
          <a:p>
            <a:fld id="{52C76C0C-C954-4257-A7E9-1193230F969D}" type="slidenum">
              <a:rPr lang="de-DE" smtClean="0"/>
              <a:t>‹Nr.›</a:t>
            </a:fld>
            <a:endParaRPr lang="de-DE"/>
          </a:p>
        </p:txBody>
      </p:sp>
    </p:spTree>
    <p:extLst>
      <p:ext uri="{BB962C8B-B14F-4D97-AF65-F5344CB8AC3E}">
        <p14:creationId xmlns:p14="http://schemas.microsoft.com/office/powerpoint/2010/main" val="17541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CC070A5-C74D-4FB0-9EF0-D082D8F83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7E18A0C1-7FCA-4E21-9DF6-A7247089542C}"/>
              </a:ext>
            </a:extLst>
          </p:cNvPr>
          <p:cNvSpPr>
            <a:spLocks noGrp="1"/>
          </p:cNvSpPr>
          <p:nvPr>
            <p:ph type="body" idx="1"/>
          </p:nvPr>
        </p:nvSpPr>
        <p:spPr>
          <a:xfrm>
            <a:off x="838200" y="1825625"/>
            <a:ext cx="10515600" cy="4530726"/>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F3E03754-FE0D-4B5F-921E-8DEAA9600A03}"/>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33BED4D0-1719-4BD8-A256-C732E418B5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dirty="0"/>
              <a:t>Nr. </a:t>
            </a:r>
          </a:p>
        </p:txBody>
      </p:sp>
      <p:pic>
        <p:nvPicPr>
          <p:cNvPr id="10" name="Grafik 9" descr="Ein Bild, das Text enthält.&#10;&#10;Automatisch generierte Beschreibung">
            <a:extLst>
              <a:ext uri="{FF2B5EF4-FFF2-40B4-BE49-F238E27FC236}">
                <a16:creationId xmlns:a16="http://schemas.microsoft.com/office/drawing/2014/main" id="{B02CD983-2AAE-4D7F-A13F-0CC42C0F059F}"/>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68688"/>
          <a:stretch/>
        </p:blipFill>
        <p:spPr>
          <a:xfrm>
            <a:off x="10998679" y="228597"/>
            <a:ext cx="992038" cy="1810430"/>
          </a:xfrm>
          <a:prstGeom prst="rect">
            <a:avLst/>
          </a:prstGeom>
        </p:spPr>
      </p:pic>
      <p:cxnSp>
        <p:nvCxnSpPr>
          <p:cNvPr id="12" name="Gerader Verbinder 11">
            <a:extLst>
              <a:ext uri="{FF2B5EF4-FFF2-40B4-BE49-F238E27FC236}">
                <a16:creationId xmlns:a16="http://schemas.microsoft.com/office/drawing/2014/main" id="{13701BF6-5AAE-4A2C-B8B7-7D52D8510526}"/>
              </a:ext>
            </a:extLst>
          </p:cNvPr>
          <p:cNvCxnSpPr>
            <a:cxnSpLocks/>
          </p:cNvCxnSpPr>
          <p:nvPr userDrawn="1"/>
        </p:nvCxnSpPr>
        <p:spPr>
          <a:xfrm>
            <a:off x="0" y="0"/>
            <a:ext cx="12189125" cy="0"/>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6" name="Gerader Verbinder 15">
            <a:extLst>
              <a:ext uri="{FF2B5EF4-FFF2-40B4-BE49-F238E27FC236}">
                <a16:creationId xmlns:a16="http://schemas.microsoft.com/office/drawing/2014/main" id="{73BDEB59-5D22-4B42-A074-886C3D17CCBC}"/>
              </a:ext>
            </a:extLst>
          </p:cNvPr>
          <p:cNvCxnSpPr>
            <a:cxnSpLocks/>
          </p:cNvCxnSpPr>
          <p:nvPr userDrawn="1"/>
        </p:nvCxnSpPr>
        <p:spPr>
          <a:xfrm>
            <a:off x="0" y="60385"/>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fik 23" descr="Ein Bild, das Text enthält.&#10;&#10;Automatisch generierte Beschreibung">
            <a:extLst>
              <a:ext uri="{FF2B5EF4-FFF2-40B4-BE49-F238E27FC236}">
                <a16:creationId xmlns:a16="http://schemas.microsoft.com/office/drawing/2014/main" id="{1655ED87-5A4D-462E-9B4E-221FBFD5D1E1}"/>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3" t="32339" r="-83" b="22378"/>
          <a:stretch/>
        </p:blipFill>
        <p:spPr>
          <a:xfrm>
            <a:off x="0" y="5863505"/>
            <a:ext cx="4353463" cy="985690"/>
          </a:xfrm>
          <a:prstGeom prst="rect">
            <a:avLst/>
          </a:prstGeom>
        </p:spPr>
      </p:pic>
    </p:spTree>
    <p:extLst>
      <p:ext uri="{BB962C8B-B14F-4D97-AF65-F5344CB8AC3E}">
        <p14:creationId xmlns:p14="http://schemas.microsoft.com/office/powerpoint/2010/main" val="36419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6">
              <a:lumMod val="50000"/>
            </a:schemeClr>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customXml" Target="../ink/ink2.xml"/><Relationship Id="rId5" Type="http://schemas.openxmlformats.org/officeDocument/2006/relationships/image" Target="../media/image6.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customXml" Target="../ink/ink5.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70.png"/><Relationship Id="rId4" Type="http://schemas.openxmlformats.org/officeDocument/2006/relationships/customXml" Target="../ink/ink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FD103-C1D9-46F9-BC8D-EDC5B30DCF23}"/>
              </a:ext>
            </a:extLst>
          </p:cNvPr>
          <p:cNvSpPr>
            <a:spLocks noGrp="1"/>
          </p:cNvSpPr>
          <p:nvPr>
            <p:ph type="ctrTitle"/>
          </p:nvPr>
        </p:nvSpPr>
        <p:spPr>
          <a:xfrm>
            <a:off x="1524000" y="1214438"/>
            <a:ext cx="9144000" cy="2387600"/>
          </a:xfrm>
        </p:spPr>
        <p:txBody>
          <a:bodyPr>
            <a:normAutofit/>
          </a:bodyPr>
          <a:lstStyle/>
          <a:p>
            <a:r>
              <a:rPr lang="de-DE" sz="6000" dirty="0"/>
              <a:t>Informationsveranstaltung</a:t>
            </a:r>
            <a:endParaRPr lang="de-DE" dirty="0"/>
          </a:p>
        </p:txBody>
      </p:sp>
      <p:sp>
        <p:nvSpPr>
          <p:cNvPr id="3" name="Untertitel 2">
            <a:extLst>
              <a:ext uri="{FF2B5EF4-FFF2-40B4-BE49-F238E27FC236}">
                <a16:creationId xmlns:a16="http://schemas.microsoft.com/office/drawing/2014/main" id="{3C0FB82D-63DF-4DF5-AE92-1B114D2F988B}"/>
              </a:ext>
            </a:extLst>
          </p:cNvPr>
          <p:cNvSpPr>
            <a:spLocks noGrp="1"/>
          </p:cNvSpPr>
          <p:nvPr>
            <p:ph type="subTitle" idx="1"/>
          </p:nvPr>
        </p:nvSpPr>
        <p:spPr>
          <a:xfrm>
            <a:off x="9523563" y="6471698"/>
            <a:ext cx="2668437" cy="291412"/>
          </a:xfrm>
        </p:spPr>
        <p:txBody>
          <a:bodyPr>
            <a:normAutofit/>
          </a:bodyPr>
          <a:lstStyle/>
          <a:p>
            <a:r>
              <a:rPr lang="de-DE" sz="1400" dirty="0">
                <a:latin typeface="Nunito Sans" pitchFamily="2" charset="0"/>
              </a:rPr>
              <a:t>Mag. Andrea Schachenmann</a:t>
            </a:r>
          </a:p>
          <a:p>
            <a:endParaRPr lang="de-DE" dirty="0"/>
          </a:p>
        </p:txBody>
      </p:sp>
      <p:sp>
        <p:nvSpPr>
          <p:cNvPr id="4" name="Untertitel 2">
            <a:extLst>
              <a:ext uri="{FF2B5EF4-FFF2-40B4-BE49-F238E27FC236}">
                <a16:creationId xmlns:a16="http://schemas.microsoft.com/office/drawing/2014/main" id="{D104F832-C818-51AA-0E9C-1C0DD4E29A11}"/>
              </a:ext>
            </a:extLst>
          </p:cNvPr>
          <p:cNvSpPr txBox="1">
            <a:spLocks/>
          </p:cNvSpPr>
          <p:nvPr/>
        </p:nvSpPr>
        <p:spPr>
          <a:xfrm>
            <a:off x="1676400" y="383889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Nunito Sans" pitchFamily="2" charset="0"/>
              </a:rPr>
              <a:t>für Jagdausübungsberechtigte, </a:t>
            </a:r>
            <a:br>
              <a:rPr lang="de-DE" sz="3200" dirty="0">
                <a:latin typeface="Nunito Sans" pitchFamily="2" charset="0"/>
              </a:rPr>
            </a:br>
            <a:r>
              <a:rPr lang="de-DE" sz="3200" dirty="0">
                <a:latin typeface="Nunito Sans" pitchFamily="2" charset="0"/>
              </a:rPr>
              <a:t>Jagdgesellschaften und Jagdvereine</a:t>
            </a:r>
          </a:p>
          <a:p>
            <a:endParaRPr lang="de-DE" dirty="0"/>
          </a:p>
        </p:txBody>
      </p:sp>
    </p:spTree>
    <p:extLst>
      <p:ext uri="{BB962C8B-B14F-4D97-AF65-F5344CB8AC3E}">
        <p14:creationId xmlns:p14="http://schemas.microsoft.com/office/powerpoint/2010/main" val="394689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8189F-6D4B-B130-08CA-E46C6581BFD8}"/>
              </a:ext>
            </a:extLst>
          </p:cNvPr>
          <p:cNvSpPr>
            <a:spLocks noGrp="1"/>
          </p:cNvSpPr>
          <p:nvPr>
            <p:ph type="title"/>
          </p:nvPr>
        </p:nvSpPr>
        <p:spPr/>
        <p:txBody>
          <a:bodyPr/>
          <a:lstStyle/>
          <a:p>
            <a:r>
              <a:rPr lang="de-DE" dirty="0"/>
              <a:t>Das Vereinsregister</a:t>
            </a:r>
          </a:p>
        </p:txBody>
      </p:sp>
      <p:sp>
        <p:nvSpPr>
          <p:cNvPr id="3" name="Inhaltsplatzhalter 2">
            <a:extLst>
              <a:ext uri="{FF2B5EF4-FFF2-40B4-BE49-F238E27FC236}">
                <a16:creationId xmlns:a16="http://schemas.microsoft.com/office/drawing/2014/main" id="{4F785C65-6F63-895A-EEB4-6C7268A39C2B}"/>
              </a:ext>
            </a:extLst>
          </p:cNvPr>
          <p:cNvSpPr>
            <a:spLocks noGrp="1"/>
          </p:cNvSpPr>
          <p:nvPr>
            <p:ph idx="1"/>
          </p:nvPr>
        </p:nvSpPr>
        <p:spPr>
          <a:xfrm>
            <a:off x="838200" y="1592712"/>
            <a:ext cx="10515600" cy="4530726"/>
          </a:xfrm>
        </p:spPr>
        <p:txBody>
          <a:bodyPr/>
          <a:lstStyle/>
          <a:p>
            <a:r>
              <a:rPr lang="de-DE" sz="1800" b="0" i="0" u="none" strike="noStrike" baseline="0" dirty="0">
                <a:solidFill>
                  <a:srgbClr val="000000"/>
                </a:solidFill>
                <a:latin typeface="Nunito Sans" pitchFamily="2" charset="0"/>
              </a:rPr>
              <a:t>Das </a:t>
            </a:r>
            <a:r>
              <a:rPr lang="de-DE" sz="1800" b="1" i="0" u="none" strike="noStrike" baseline="0" dirty="0">
                <a:solidFill>
                  <a:srgbClr val="3E654F"/>
                </a:solidFill>
                <a:latin typeface="Nunito Sans" pitchFamily="2" charset="0"/>
              </a:rPr>
              <a:t>lokale Vereinsregister  </a:t>
            </a:r>
            <a:r>
              <a:rPr lang="de-DE" sz="1800" b="0" i="0" u="none" strike="noStrike" baseline="0" dirty="0">
                <a:solidFill>
                  <a:srgbClr val="000000"/>
                </a:solidFill>
                <a:latin typeface="Nunito Sans" pitchFamily="2" charset="0"/>
              </a:rPr>
              <a:t>wird von den Vereinsbehörden für alle Vereine mit Sitz in deren örtlichen Wirkungsbereich geführt. </a:t>
            </a:r>
          </a:p>
          <a:p>
            <a:r>
              <a:rPr lang="de-DE" sz="1800" b="0" i="0" u="none" strike="noStrike" baseline="0" dirty="0">
                <a:solidFill>
                  <a:srgbClr val="000000"/>
                </a:solidFill>
                <a:latin typeface="Nunito Sans" pitchFamily="2" charset="0"/>
              </a:rPr>
              <a:t>Es ist ein </a:t>
            </a:r>
            <a:r>
              <a:rPr lang="de-DE" sz="1800" b="1" i="0" u="none" strike="noStrike" baseline="0" dirty="0">
                <a:solidFill>
                  <a:srgbClr val="3E654F"/>
                </a:solidFill>
                <a:latin typeface="Nunito Sans" pitchFamily="2" charset="0"/>
              </a:rPr>
              <a:t>öffentliches Register </a:t>
            </a:r>
            <a:r>
              <a:rPr lang="de-DE" sz="1800" b="0" i="0" u="none" strike="noStrike" baseline="0" dirty="0">
                <a:solidFill>
                  <a:srgbClr val="000000"/>
                </a:solidFill>
                <a:latin typeface="Nunito Sans" pitchFamily="2" charset="0"/>
              </a:rPr>
              <a:t>und sind auf Verlangen entsprechende Auskünfte durch die Vereinsbehörden zu erteilen. </a:t>
            </a:r>
            <a:endParaRPr lang="de-DE" sz="300" b="0" i="0" u="none" strike="noStrike" baseline="0" dirty="0">
              <a:solidFill>
                <a:srgbClr val="000000"/>
              </a:solidFill>
              <a:latin typeface="Nunito Sans" pitchFamily="2" charset="0"/>
            </a:endParaRPr>
          </a:p>
          <a:p>
            <a:r>
              <a:rPr lang="de-DE" sz="1800" b="0" i="0" u="none" strike="noStrike" baseline="0" dirty="0">
                <a:solidFill>
                  <a:srgbClr val="000000"/>
                </a:solidFill>
                <a:latin typeface="Nunito Sans" pitchFamily="2" charset="0"/>
              </a:rPr>
              <a:t>Beim Bundesministerium für Inneres wird ein </a:t>
            </a:r>
            <a:r>
              <a:rPr lang="de-DE" sz="1800" b="1" i="0" u="none" strike="noStrike" baseline="0" dirty="0">
                <a:solidFill>
                  <a:srgbClr val="3E654F"/>
                </a:solidFill>
                <a:latin typeface="Nunito Sans" pitchFamily="2" charset="0"/>
              </a:rPr>
              <a:t>zentrales Vereinsregister </a:t>
            </a:r>
            <a:r>
              <a:rPr lang="de-DE" sz="1800" b="0" i="0" u="none" strike="noStrike" baseline="0" dirty="0">
                <a:solidFill>
                  <a:srgbClr val="3E654F"/>
                </a:solidFill>
                <a:latin typeface="Nunito Sans" pitchFamily="2" charset="0"/>
              </a:rPr>
              <a:t>(</a:t>
            </a:r>
            <a:r>
              <a:rPr lang="de-DE" sz="1800" b="1" i="0" u="none" strike="noStrike" baseline="0" dirty="0">
                <a:solidFill>
                  <a:srgbClr val="3E654F"/>
                </a:solidFill>
                <a:latin typeface="Nunito Sans" pitchFamily="2" charset="0"/>
              </a:rPr>
              <a:t>ZVR</a:t>
            </a:r>
            <a:r>
              <a:rPr lang="de-DE" sz="1800" b="0" i="0" u="none" strike="noStrike" baseline="0" dirty="0">
                <a:solidFill>
                  <a:srgbClr val="3E654F"/>
                </a:solidFill>
                <a:latin typeface="Nunito Sans" pitchFamily="2" charset="0"/>
              </a:rPr>
              <a:t>) </a:t>
            </a:r>
            <a:r>
              <a:rPr lang="de-DE" sz="1800" b="0" i="0" u="none" strike="noStrike" baseline="0" dirty="0">
                <a:solidFill>
                  <a:srgbClr val="000000"/>
                </a:solidFill>
                <a:latin typeface="Nunito Sans" pitchFamily="2" charset="0"/>
              </a:rPr>
              <a:t>geführt, welches sich aus den entsprechenden Daten der lokalen Vereinsbehörden zusammensetzt. </a:t>
            </a:r>
          </a:p>
          <a:p>
            <a:r>
              <a:rPr lang="de-DE" sz="1800" b="0" i="0" u="none" strike="noStrike" baseline="0" dirty="0">
                <a:solidFill>
                  <a:srgbClr val="000000"/>
                </a:solidFill>
                <a:latin typeface="Nunito Sans" pitchFamily="2" charset="0"/>
              </a:rPr>
              <a:t>Jeder Verein erhält </a:t>
            </a:r>
            <a:r>
              <a:rPr lang="de-DE" sz="1800" dirty="0">
                <a:solidFill>
                  <a:srgbClr val="000000"/>
                </a:solidFill>
                <a:latin typeface="Nunito Sans" pitchFamily="2" charset="0"/>
              </a:rPr>
              <a:t>eine </a:t>
            </a:r>
            <a:r>
              <a:rPr lang="de-DE" sz="1800" i="0" u="none" strike="noStrike" baseline="0" dirty="0">
                <a:latin typeface="Nunito Sans" pitchFamily="2" charset="0"/>
              </a:rPr>
              <a:t>fortlaufende</a:t>
            </a:r>
            <a:r>
              <a:rPr lang="de-DE" sz="1800" b="1" i="0" u="none" strike="noStrike" baseline="0" dirty="0">
                <a:solidFill>
                  <a:srgbClr val="3E654F"/>
                </a:solidFill>
                <a:latin typeface="Nunito Sans" pitchFamily="2" charset="0"/>
              </a:rPr>
              <a:t> Vereinsregisterzahl </a:t>
            </a:r>
            <a:r>
              <a:rPr lang="de-DE" sz="1800" b="0" i="0" u="none" strike="noStrike" baseline="0" dirty="0">
                <a:solidFill>
                  <a:srgbClr val="000000"/>
                </a:solidFill>
                <a:latin typeface="Nunito Sans" pitchFamily="2" charset="0"/>
              </a:rPr>
              <a:t>(ZVR-Zahl): </a:t>
            </a:r>
          </a:p>
          <a:p>
            <a:pPr marL="0" indent="0">
              <a:buNone/>
            </a:pPr>
            <a:endParaRPr lang="de-DE" sz="1100" b="0" i="0" u="none" strike="noStrike" baseline="0" dirty="0">
              <a:solidFill>
                <a:srgbClr val="000000"/>
              </a:solidFill>
              <a:latin typeface="Nunito Sans" pitchFamily="2" charset="0"/>
            </a:endParaRPr>
          </a:p>
          <a:p>
            <a:r>
              <a:rPr lang="de-DE" sz="1800" dirty="0">
                <a:solidFill>
                  <a:srgbClr val="000000"/>
                </a:solidFill>
                <a:latin typeface="Nunito Sans" pitchFamily="2" charset="0"/>
              </a:rPr>
              <a:t>Der „normale“ Vereinsregisterauszug ist </a:t>
            </a:r>
            <a:br>
              <a:rPr lang="de-DE" sz="1800" dirty="0">
                <a:solidFill>
                  <a:srgbClr val="000000"/>
                </a:solidFill>
                <a:latin typeface="Nunito Sans" pitchFamily="2" charset="0"/>
              </a:rPr>
            </a:br>
            <a:r>
              <a:rPr lang="de-DE" sz="1800" dirty="0">
                <a:solidFill>
                  <a:srgbClr val="000000"/>
                </a:solidFill>
                <a:latin typeface="Nunito Sans" pitchFamily="2" charset="0"/>
              </a:rPr>
              <a:t>online gebührenfrei. </a:t>
            </a:r>
            <a:endParaRPr lang="de-DE" sz="1800" b="0" i="0" u="none" strike="noStrike" baseline="0" dirty="0">
              <a:solidFill>
                <a:srgbClr val="000000"/>
              </a:solidFill>
              <a:latin typeface="Nunito Sans" pitchFamily="2" charset="0"/>
            </a:endParaRPr>
          </a:p>
          <a:p>
            <a:pPr marL="0" indent="0">
              <a:buNone/>
            </a:pPr>
            <a:endParaRPr lang="de-DE" sz="600" b="0" i="0" u="none" strike="noStrike" baseline="0" dirty="0">
              <a:solidFill>
                <a:srgbClr val="000000"/>
              </a:solidFill>
              <a:latin typeface="Nunito Sans" pitchFamily="2" charset="0"/>
            </a:endParaRPr>
          </a:p>
          <a:p>
            <a:pPr marL="0" indent="0">
              <a:buNone/>
            </a:pPr>
            <a:r>
              <a:rPr lang="de-DE" sz="1800" dirty="0">
                <a:solidFill>
                  <a:srgbClr val="000000"/>
                </a:solidFill>
                <a:latin typeface="Nunito Sans" pitchFamily="2" charset="0"/>
                <a:sym typeface="Wingdings" panose="05000000000000000000" pitchFamily="2" charset="2"/>
              </a:rPr>
              <a:t>Bei Änderung der organschaftlichen Vertreter </a:t>
            </a:r>
            <a:br>
              <a:rPr lang="de-DE" sz="1800" dirty="0">
                <a:solidFill>
                  <a:srgbClr val="000000"/>
                </a:solidFill>
                <a:latin typeface="Nunito Sans" pitchFamily="2" charset="0"/>
                <a:sym typeface="Wingdings" panose="05000000000000000000" pitchFamily="2" charset="2"/>
              </a:rPr>
            </a:br>
            <a:r>
              <a:rPr lang="de-DE" sz="1800" dirty="0">
                <a:solidFill>
                  <a:srgbClr val="000000"/>
                </a:solidFill>
                <a:latin typeface="Nunito Sans" pitchFamily="2" charset="0"/>
                <a:sym typeface="Wingdings" panose="05000000000000000000" pitchFamily="2" charset="2"/>
              </a:rPr>
              <a:t>ist Meldung an die </a:t>
            </a:r>
            <a:r>
              <a:rPr lang="de-DE" sz="1800" b="1" dirty="0">
                <a:solidFill>
                  <a:srgbClr val="3E654F"/>
                </a:solidFill>
                <a:latin typeface="Nunito Sans" pitchFamily="2" charset="0"/>
                <a:sym typeface="Wingdings" panose="05000000000000000000" pitchFamily="2" charset="2"/>
              </a:rPr>
              <a:t>Vereinsbehörde</a:t>
            </a:r>
            <a:r>
              <a:rPr lang="de-DE" sz="1800" dirty="0">
                <a:solidFill>
                  <a:srgbClr val="000000"/>
                </a:solidFill>
                <a:latin typeface="Nunito Sans" pitchFamily="2" charset="0"/>
                <a:sym typeface="Wingdings" panose="05000000000000000000" pitchFamily="2" charset="2"/>
              </a:rPr>
              <a:t> und an die </a:t>
            </a:r>
            <a:br>
              <a:rPr lang="de-DE" sz="1800" dirty="0">
                <a:solidFill>
                  <a:srgbClr val="000000"/>
                </a:solidFill>
                <a:latin typeface="Nunito Sans" pitchFamily="2" charset="0"/>
                <a:sym typeface="Wingdings" panose="05000000000000000000" pitchFamily="2" charset="2"/>
              </a:rPr>
            </a:br>
            <a:r>
              <a:rPr lang="de-DE" sz="1800" b="1" dirty="0">
                <a:solidFill>
                  <a:srgbClr val="3E654F"/>
                </a:solidFill>
                <a:latin typeface="Nunito Sans" pitchFamily="2" charset="0"/>
                <a:sym typeface="Wingdings" panose="05000000000000000000" pitchFamily="2" charset="2"/>
              </a:rPr>
              <a:t>Kärntner Jägerschaft </a:t>
            </a:r>
            <a:r>
              <a:rPr lang="de-DE" sz="1800" dirty="0">
                <a:solidFill>
                  <a:srgbClr val="000000"/>
                </a:solidFill>
                <a:latin typeface="Nunito Sans" pitchFamily="2" charset="0"/>
                <a:sym typeface="Wingdings" panose="05000000000000000000" pitchFamily="2" charset="2"/>
              </a:rPr>
              <a:t>zu machen!</a:t>
            </a:r>
            <a:endParaRPr lang="de-DE" sz="1800" b="0" i="0" u="none" strike="noStrike" baseline="0" dirty="0">
              <a:solidFill>
                <a:srgbClr val="000000"/>
              </a:solidFill>
              <a:latin typeface="Nunito Sans" pitchFamily="2" charset="0"/>
            </a:endParaRPr>
          </a:p>
        </p:txBody>
      </p:sp>
      <p:pic>
        <p:nvPicPr>
          <p:cNvPr id="5" name="Grafik 4">
            <a:extLst>
              <a:ext uri="{FF2B5EF4-FFF2-40B4-BE49-F238E27FC236}">
                <a16:creationId xmlns:a16="http://schemas.microsoft.com/office/drawing/2014/main" id="{7268C999-C9D7-27A5-17BF-2E55BEC8BA81}"/>
              </a:ext>
            </a:extLst>
          </p:cNvPr>
          <p:cNvPicPr>
            <a:picLocks noChangeAspect="1"/>
          </p:cNvPicPr>
          <p:nvPr/>
        </p:nvPicPr>
        <p:blipFill>
          <a:blip r:embed="rId2"/>
          <a:stretch>
            <a:fillRect/>
          </a:stretch>
        </p:blipFill>
        <p:spPr>
          <a:xfrm>
            <a:off x="6586311" y="4021689"/>
            <a:ext cx="4685245" cy="2203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782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B57E1-CA9D-C339-755F-3B39A1A27411}"/>
              </a:ext>
            </a:extLst>
          </p:cNvPr>
          <p:cNvSpPr>
            <a:spLocks noGrp="1"/>
          </p:cNvSpPr>
          <p:nvPr>
            <p:ph type="title"/>
          </p:nvPr>
        </p:nvSpPr>
        <p:spPr>
          <a:xfrm>
            <a:off x="838200" y="365125"/>
            <a:ext cx="10515600" cy="1325563"/>
          </a:xfrm>
        </p:spPr>
        <p:txBody>
          <a:bodyPr>
            <a:normAutofit/>
          </a:bodyPr>
          <a:lstStyle/>
          <a:p>
            <a:r>
              <a:rPr lang="de-DE" sz="4000" dirty="0"/>
              <a:t>Die Ausstellung von Jagderlaubnisscheinen</a:t>
            </a:r>
          </a:p>
        </p:txBody>
      </p:sp>
      <p:sp>
        <p:nvSpPr>
          <p:cNvPr id="3" name="Inhaltsplatzhalter 2">
            <a:extLst>
              <a:ext uri="{FF2B5EF4-FFF2-40B4-BE49-F238E27FC236}">
                <a16:creationId xmlns:a16="http://schemas.microsoft.com/office/drawing/2014/main" id="{0D9B24DC-2EDA-A71D-FDF7-5FA8AAD50E3E}"/>
              </a:ext>
            </a:extLst>
          </p:cNvPr>
          <p:cNvSpPr>
            <a:spLocks noGrp="1"/>
          </p:cNvSpPr>
          <p:nvPr>
            <p:ph idx="1"/>
          </p:nvPr>
        </p:nvSpPr>
        <p:spPr>
          <a:xfrm>
            <a:off x="838200" y="2030549"/>
            <a:ext cx="4713514" cy="3468088"/>
          </a:xfrm>
        </p:spPr>
        <p:txBody>
          <a:bodyPr>
            <a:normAutofit/>
          </a:bodyPr>
          <a:lstStyle/>
          <a:p>
            <a:pPr marL="0" indent="0">
              <a:lnSpc>
                <a:spcPct val="107000"/>
              </a:lnSpc>
              <a:spcBef>
                <a:spcPts val="0"/>
              </a:spcBef>
              <a:buNone/>
            </a:pPr>
            <a:r>
              <a:rPr lang="de-AT" sz="2000" dirty="0">
                <a:latin typeface="Nunito Sans" pitchFamily="2" charset="0"/>
              </a:rPr>
              <a:t>Der </a:t>
            </a:r>
            <a:r>
              <a:rPr lang="de-AT" sz="2000" dirty="0">
                <a:solidFill>
                  <a:srgbClr val="3E654F"/>
                </a:solidFill>
                <a:latin typeface="Nunito Sans" pitchFamily="2" charset="0"/>
              </a:rPr>
              <a:t>Jagderlaubnisschein</a:t>
            </a:r>
            <a:r>
              <a:rPr lang="de-AT" sz="2000" dirty="0">
                <a:latin typeface="Nunito Sans" pitchFamily="2" charset="0"/>
              </a:rPr>
              <a:t> ist eine </a:t>
            </a:r>
          </a:p>
          <a:p>
            <a:pPr marL="0" indent="0">
              <a:lnSpc>
                <a:spcPct val="107000"/>
              </a:lnSpc>
              <a:spcBef>
                <a:spcPts val="0"/>
              </a:spcBef>
              <a:buNone/>
            </a:pPr>
            <a:endParaRPr lang="de-AT" sz="1400" dirty="0">
              <a:latin typeface="Nunito Sans" pitchFamily="2" charset="0"/>
            </a:endParaRPr>
          </a:p>
          <a:p>
            <a:pPr>
              <a:lnSpc>
                <a:spcPct val="107000"/>
              </a:lnSpc>
              <a:spcBef>
                <a:spcPts val="0"/>
              </a:spcBef>
            </a:pPr>
            <a:r>
              <a:rPr lang="de-AT" sz="2000" dirty="0">
                <a:latin typeface="Nunito Sans" pitchFamily="2" charset="0"/>
              </a:rPr>
              <a:t>auf den Namen lautende, </a:t>
            </a:r>
          </a:p>
          <a:p>
            <a:pPr>
              <a:lnSpc>
                <a:spcPct val="107000"/>
              </a:lnSpc>
              <a:spcBef>
                <a:spcPts val="0"/>
              </a:spcBef>
            </a:pPr>
            <a:r>
              <a:rPr lang="de-AT" sz="2000" dirty="0">
                <a:latin typeface="Nunito Sans" pitchFamily="2" charset="0"/>
              </a:rPr>
              <a:t>vom JAB erteilte</a:t>
            </a:r>
          </a:p>
          <a:p>
            <a:pPr>
              <a:lnSpc>
                <a:spcPct val="107000"/>
              </a:lnSpc>
              <a:spcBef>
                <a:spcPts val="0"/>
              </a:spcBef>
            </a:pPr>
            <a:r>
              <a:rPr lang="de-AT" sz="2000" dirty="0">
                <a:latin typeface="Nunito Sans" pitchFamily="2" charset="0"/>
              </a:rPr>
              <a:t>schriftliche Bewilligung,</a:t>
            </a:r>
          </a:p>
          <a:p>
            <a:pPr>
              <a:lnSpc>
                <a:spcPct val="107000"/>
              </a:lnSpc>
              <a:spcBef>
                <a:spcPts val="0"/>
              </a:spcBef>
            </a:pPr>
            <a:r>
              <a:rPr lang="de-AT" sz="2000" dirty="0">
                <a:latin typeface="Nunito Sans" pitchFamily="2" charset="0"/>
              </a:rPr>
              <a:t>neben einer gültigen Kärntner Jagdkarte (oder Jagdgastkarte) </a:t>
            </a:r>
          </a:p>
          <a:p>
            <a:pPr marL="0" indent="0">
              <a:lnSpc>
                <a:spcPct val="107000"/>
              </a:lnSpc>
              <a:spcBef>
                <a:spcPts val="0"/>
              </a:spcBef>
              <a:buNone/>
            </a:pPr>
            <a:endParaRPr lang="de-AT" sz="1400" dirty="0">
              <a:latin typeface="Nunito Sans" pitchFamily="2" charset="0"/>
            </a:endParaRPr>
          </a:p>
          <a:p>
            <a:pPr marL="0" indent="0">
              <a:lnSpc>
                <a:spcPct val="107000"/>
              </a:lnSpc>
              <a:spcBef>
                <a:spcPts val="0"/>
              </a:spcBef>
              <a:buNone/>
            </a:pPr>
            <a:r>
              <a:rPr lang="de-AT" sz="2000" dirty="0">
                <a:latin typeface="Nunito Sans" pitchFamily="2" charset="0"/>
              </a:rPr>
              <a:t>und bei der Jagdausübung mit sich </a:t>
            </a:r>
            <a:br>
              <a:rPr lang="de-AT" sz="2000" dirty="0">
                <a:latin typeface="Nunito Sans" pitchFamily="2" charset="0"/>
              </a:rPr>
            </a:br>
            <a:r>
              <a:rPr lang="de-AT" sz="2000" dirty="0">
                <a:latin typeface="Nunito Sans" pitchFamily="2" charset="0"/>
              </a:rPr>
              <a:t>zu führen. </a:t>
            </a:r>
          </a:p>
          <a:p>
            <a:pPr marL="0" indent="0">
              <a:lnSpc>
                <a:spcPct val="107000"/>
              </a:lnSpc>
              <a:spcBef>
                <a:spcPts val="0"/>
              </a:spcBef>
              <a:buNone/>
            </a:pPr>
            <a:endParaRPr lang="de-DE" sz="1900" dirty="0">
              <a:latin typeface="Nunito Sans" pitchFamily="2" charset="0"/>
            </a:endParaRPr>
          </a:p>
          <a:p>
            <a:endParaRPr lang="de-DE" dirty="0"/>
          </a:p>
        </p:txBody>
      </p:sp>
      <p:pic>
        <p:nvPicPr>
          <p:cNvPr id="6" name="Grafik 5">
            <a:extLst>
              <a:ext uri="{FF2B5EF4-FFF2-40B4-BE49-F238E27FC236}">
                <a16:creationId xmlns:a16="http://schemas.microsoft.com/office/drawing/2014/main" id="{CCE0928F-E993-042C-F3FA-A4C801013A1D}"/>
              </a:ext>
            </a:extLst>
          </p:cNvPr>
          <p:cNvPicPr>
            <a:picLocks noChangeAspect="1"/>
          </p:cNvPicPr>
          <p:nvPr/>
        </p:nvPicPr>
        <p:blipFill>
          <a:blip r:embed="rId2"/>
          <a:stretch>
            <a:fillRect/>
          </a:stretch>
        </p:blipFill>
        <p:spPr>
          <a:xfrm>
            <a:off x="5310175" y="2030549"/>
            <a:ext cx="5525271" cy="41820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294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33F66-9161-1923-4AFF-5951EE2B5B1B}"/>
              </a:ext>
            </a:extLst>
          </p:cNvPr>
          <p:cNvSpPr>
            <a:spLocks noGrp="1"/>
          </p:cNvSpPr>
          <p:nvPr>
            <p:ph type="title"/>
          </p:nvPr>
        </p:nvSpPr>
        <p:spPr/>
        <p:txBody>
          <a:bodyPr>
            <a:normAutofit/>
          </a:bodyPr>
          <a:lstStyle/>
          <a:p>
            <a:r>
              <a:rPr lang="de-DE" sz="4000" dirty="0"/>
              <a:t>Wer benötigt keinen Jagderlaubnisschein?</a:t>
            </a:r>
          </a:p>
        </p:txBody>
      </p:sp>
      <p:sp>
        <p:nvSpPr>
          <p:cNvPr id="3" name="Inhaltsplatzhalter 2">
            <a:extLst>
              <a:ext uri="{FF2B5EF4-FFF2-40B4-BE49-F238E27FC236}">
                <a16:creationId xmlns:a16="http://schemas.microsoft.com/office/drawing/2014/main" id="{3B19E11D-7661-34FA-61E9-38D57B64806D}"/>
              </a:ext>
            </a:extLst>
          </p:cNvPr>
          <p:cNvSpPr>
            <a:spLocks noGrp="1"/>
          </p:cNvSpPr>
          <p:nvPr>
            <p:ph idx="1"/>
          </p:nvPr>
        </p:nvSpPr>
        <p:spPr>
          <a:xfrm>
            <a:off x="838200" y="1962149"/>
            <a:ext cx="10515600" cy="4530726"/>
          </a:xfrm>
        </p:spPr>
        <p:txBody>
          <a:bodyPr>
            <a:normAutofit/>
          </a:bodyPr>
          <a:lstStyle/>
          <a:p>
            <a:pPr marL="0" indent="0">
              <a:lnSpc>
                <a:spcPct val="107000"/>
              </a:lnSpc>
              <a:spcBef>
                <a:spcPts val="0"/>
              </a:spcBef>
              <a:buNone/>
            </a:pPr>
            <a:r>
              <a:rPr lang="de-AT" sz="2000" dirty="0">
                <a:latin typeface="Nunito Sans" pitchFamily="2" charset="0"/>
              </a:rPr>
              <a:t>Gemäß § 41 Abs 1 K-JG benötigt einen Jagderlaubnisschein, wer nicht </a:t>
            </a:r>
          </a:p>
          <a:p>
            <a:pPr>
              <a:lnSpc>
                <a:spcPct val="107000"/>
              </a:lnSpc>
              <a:spcBef>
                <a:spcPts val="0"/>
              </a:spcBef>
            </a:pPr>
            <a:r>
              <a:rPr lang="de-AT" sz="2000" dirty="0">
                <a:latin typeface="Nunito Sans" pitchFamily="2" charset="0"/>
              </a:rPr>
              <a:t>in Begleitung des Jagdausübungsberechtigten oder – mit Zustimmung des JAB – </a:t>
            </a:r>
          </a:p>
          <a:p>
            <a:pPr>
              <a:lnSpc>
                <a:spcPct val="107000"/>
              </a:lnSpc>
              <a:spcBef>
                <a:spcPts val="0"/>
              </a:spcBef>
            </a:pPr>
            <a:r>
              <a:rPr lang="de-AT" sz="2000" dirty="0">
                <a:latin typeface="Nunito Sans" pitchFamily="2" charset="0"/>
              </a:rPr>
              <a:t>auch in Begleitung dessen Jagdschutzorgans jagt. </a:t>
            </a:r>
            <a:endParaRPr lang="de-DE" sz="2000" dirty="0">
              <a:latin typeface="Nunito Sans" pitchFamily="2" charset="0"/>
            </a:endParaRPr>
          </a:p>
          <a:p>
            <a:pPr marL="0" indent="0">
              <a:lnSpc>
                <a:spcPct val="107000"/>
              </a:lnSpc>
              <a:spcBef>
                <a:spcPts val="0"/>
              </a:spcBef>
              <a:buNone/>
            </a:pPr>
            <a:endParaRPr lang="de-AT" sz="2000" dirty="0">
              <a:latin typeface="Nunito Sans" pitchFamily="2" charset="0"/>
            </a:endParaRPr>
          </a:p>
          <a:p>
            <a:pPr marL="0" indent="0">
              <a:lnSpc>
                <a:spcPct val="107000"/>
              </a:lnSpc>
              <a:spcBef>
                <a:spcPts val="0"/>
              </a:spcBef>
              <a:buNone/>
            </a:pPr>
            <a:r>
              <a:rPr lang="de-AT" sz="2000" dirty="0">
                <a:solidFill>
                  <a:srgbClr val="3E654F"/>
                </a:solidFill>
                <a:latin typeface="Nunito Sans" pitchFamily="2" charset="0"/>
              </a:rPr>
              <a:t>Wer benötigt keinen Jagderlaubnisschein? </a:t>
            </a:r>
            <a:endParaRPr lang="de-DE" sz="2000" dirty="0">
              <a:solidFill>
                <a:srgbClr val="3E654F"/>
              </a:solidFill>
              <a:latin typeface="Nunito Sans" pitchFamily="2" charset="0"/>
            </a:endParaRPr>
          </a:p>
          <a:p>
            <a:pPr>
              <a:lnSpc>
                <a:spcPct val="107000"/>
              </a:lnSpc>
              <a:spcBef>
                <a:spcPts val="0"/>
              </a:spcBef>
            </a:pPr>
            <a:r>
              <a:rPr lang="de-AT" sz="2000" dirty="0">
                <a:latin typeface="Nunito Sans" pitchFamily="2" charset="0"/>
              </a:rPr>
              <a:t>der Jagdausübungsberechtigte und </a:t>
            </a:r>
          </a:p>
          <a:p>
            <a:pPr>
              <a:lnSpc>
                <a:spcPct val="107000"/>
              </a:lnSpc>
              <a:spcBef>
                <a:spcPts val="0"/>
              </a:spcBef>
            </a:pPr>
            <a:r>
              <a:rPr lang="de-AT" sz="2000" dirty="0">
                <a:latin typeface="Nunito Sans" pitchFamily="2" charset="0"/>
              </a:rPr>
              <a:t>das Jagdschutzorgan, wenn es Aufgaben nach § 43 erfüllt sowie </a:t>
            </a:r>
          </a:p>
          <a:p>
            <a:pPr>
              <a:lnSpc>
                <a:spcPct val="107000"/>
              </a:lnSpc>
              <a:spcBef>
                <a:spcPts val="0"/>
              </a:spcBef>
            </a:pPr>
            <a:r>
              <a:rPr lang="de-AT" sz="2000" dirty="0">
                <a:latin typeface="Nunito Sans" pitchFamily="2" charset="0"/>
              </a:rPr>
              <a:t>jemand, der in Begleitung des Jagdausübungsberechtigen oder – mit dessen Zustimmung – in Begleitung des Jagdschutzorgans jagt.</a:t>
            </a:r>
          </a:p>
          <a:p>
            <a:pPr>
              <a:lnSpc>
                <a:spcPct val="107000"/>
              </a:lnSpc>
              <a:spcBef>
                <a:spcPts val="0"/>
              </a:spcBef>
            </a:pPr>
            <a:endParaRPr lang="de-AT" sz="2000" dirty="0">
              <a:latin typeface="Nunito Sans" pitchFamily="2" charset="0"/>
            </a:endParaRPr>
          </a:p>
          <a:p>
            <a:pPr marL="0" indent="0">
              <a:lnSpc>
                <a:spcPct val="107000"/>
              </a:lnSpc>
              <a:spcBef>
                <a:spcPts val="0"/>
              </a:spcBef>
              <a:buNone/>
            </a:pPr>
            <a:r>
              <a:rPr lang="de-AT" sz="2000" dirty="0">
                <a:latin typeface="Nunito Sans" pitchFamily="2" charset="0"/>
              </a:rPr>
              <a:t>Für die Teilnahme an einer Gesellschaftsjagd, ist ein Jagderlaubnisschein nicht erforderlich. </a:t>
            </a:r>
            <a:endParaRPr lang="de-DE" sz="2000" dirty="0">
              <a:latin typeface="Nunito Sans" pitchFamily="2" charset="0"/>
            </a:endParaRPr>
          </a:p>
          <a:p>
            <a:endParaRPr lang="de-DE" dirty="0"/>
          </a:p>
        </p:txBody>
      </p:sp>
    </p:spTree>
    <p:extLst>
      <p:ext uri="{BB962C8B-B14F-4D97-AF65-F5344CB8AC3E}">
        <p14:creationId xmlns:p14="http://schemas.microsoft.com/office/powerpoint/2010/main" val="4062888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032FF-B589-E6AD-A9B6-3861CE59EF5C}"/>
              </a:ext>
            </a:extLst>
          </p:cNvPr>
          <p:cNvSpPr>
            <a:spLocks noGrp="1"/>
          </p:cNvSpPr>
          <p:nvPr>
            <p:ph type="title"/>
          </p:nvPr>
        </p:nvSpPr>
        <p:spPr/>
        <p:txBody>
          <a:bodyPr/>
          <a:lstStyle/>
          <a:p>
            <a:r>
              <a:rPr lang="de-DE" dirty="0"/>
              <a:t>Das Jagdschutzorgan</a:t>
            </a:r>
          </a:p>
        </p:txBody>
      </p:sp>
      <p:sp>
        <p:nvSpPr>
          <p:cNvPr id="3" name="Inhaltsplatzhalter 2">
            <a:extLst>
              <a:ext uri="{FF2B5EF4-FFF2-40B4-BE49-F238E27FC236}">
                <a16:creationId xmlns:a16="http://schemas.microsoft.com/office/drawing/2014/main" id="{8804214B-E8BF-BA1D-A4F7-D6CA2A1054AC}"/>
              </a:ext>
            </a:extLst>
          </p:cNvPr>
          <p:cNvSpPr>
            <a:spLocks noGrp="1"/>
          </p:cNvSpPr>
          <p:nvPr>
            <p:ph idx="1"/>
          </p:nvPr>
        </p:nvSpPr>
        <p:spPr>
          <a:xfrm>
            <a:off x="838200" y="1825625"/>
            <a:ext cx="10108722" cy="4530726"/>
          </a:xfrm>
        </p:spPr>
        <p:txBody>
          <a:bodyPr/>
          <a:lstStyle/>
          <a:p>
            <a:pPr marL="0" indent="0">
              <a:buNone/>
            </a:pPr>
            <a:r>
              <a:rPr lang="de-AT" sz="2000" dirty="0">
                <a:latin typeface="Nunito Sans" pitchFamily="2" charset="0"/>
              </a:rPr>
              <a:t>Ein Jagdschutzorgan benötigt </a:t>
            </a:r>
            <a:r>
              <a:rPr lang="de-AT" sz="2000" dirty="0">
                <a:solidFill>
                  <a:srgbClr val="3E654F"/>
                </a:solidFill>
                <a:latin typeface="Nunito Sans" pitchFamily="2" charset="0"/>
              </a:rPr>
              <a:t>keinen Jagderlaubnisschein</a:t>
            </a:r>
            <a:r>
              <a:rPr lang="de-AT" sz="2000" dirty="0">
                <a:latin typeface="Nunito Sans" pitchFamily="2" charset="0"/>
              </a:rPr>
              <a:t>, wenn es den Jagdschutz nach § 43 ausübt:</a:t>
            </a:r>
          </a:p>
          <a:p>
            <a:pPr marL="0" indent="0">
              <a:buNone/>
            </a:pPr>
            <a:r>
              <a:rPr lang="de-AT" sz="2000" dirty="0">
                <a:latin typeface="Nunito Sans" pitchFamily="2" charset="0"/>
              </a:rPr>
              <a:t>Der </a:t>
            </a:r>
            <a:r>
              <a:rPr lang="de-AT" sz="2000" dirty="0">
                <a:solidFill>
                  <a:srgbClr val="3E654F"/>
                </a:solidFill>
                <a:latin typeface="Nunito Sans" pitchFamily="2" charset="0"/>
              </a:rPr>
              <a:t>Jagdschutz</a:t>
            </a:r>
            <a:r>
              <a:rPr lang="de-AT" sz="2000" dirty="0">
                <a:latin typeface="Nunito Sans" pitchFamily="2" charset="0"/>
              </a:rPr>
              <a:t> umfasst gemäß § 43 Abs 2 K-JG die Überwachung der Einhaltung der in einem Jagdgebiet zur beobachtenden Bestimmungen dieses Gesetzes sowie der auf ihrer Grundlage erlassenen Verordnungen und behördlichen Anordnungen sowie die Überwachung der Einhaltung der auch in einem Jagdgebiet zu beobachtenden, zum Schutz von Tieren und von Pflanzen getroffenen landesrechtlichen Bestimmungen, den Schutz des Wildes im Sinne des § 4 und vor Futternot sowie vor Wilderern. </a:t>
            </a:r>
          </a:p>
          <a:p>
            <a:pPr marL="0" indent="0">
              <a:buNone/>
            </a:pPr>
            <a:br>
              <a:rPr lang="de-AT" sz="2000" dirty="0">
                <a:latin typeface="Nunito Sans" pitchFamily="2" charset="0"/>
              </a:rPr>
            </a:br>
            <a:r>
              <a:rPr lang="de-AT" sz="2000" dirty="0">
                <a:latin typeface="Nunito Sans" pitchFamily="2" charset="0"/>
              </a:rPr>
              <a:t>Darüber hinaus benötigt das Jagdschutzorgan einen Jagerlaubnisschein, wenn es </a:t>
            </a:r>
            <a:r>
              <a:rPr lang="de-AT" sz="2000" dirty="0">
                <a:solidFill>
                  <a:srgbClr val="3E654F"/>
                </a:solidFill>
                <a:latin typeface="Nunito Sans" pitchFamily="2" charset="0"/>
              </a:rPr>
              <a:t>jagdliche Tätigkeiten </a:t>
            </a:r>
            <a:r>
              <a:rPr lang="de-AT" sz="2000" dirty="0">
                <a:latin typeface="Nunito Sans" pitchFamily="2" charset="0"/>
              </a:rPr>
              <a:t>ausübt. </a:t>
            </a:r>
            <a:endParaRPr lang="de-DE" sz="2000" dirty="0">
              <a:latin typeface="Nunito Sans" pitchFamily="2" charset="0"/>
            </a:endParaRPr>
          </a:p>
          <a:p>
            <a:endParaRPr lang="de-DE" dirty="0"/>
          </a:p>
        </p:txBody>
      </p:sp>
    </p:spTree>
    <p:extLst>
      <p:ext uri="{BB962C8B-B14F-4D97-AF65-F5344CB8AC3E}">
        <p14:creationId xmlns:p14="http://schemas.microsoft.com/office/powerpoint/2010/main" val="313773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A7712-C2AB-171F-D0CA-5312D3BB63A3}"/>
              </a:ext>
            </a:extLst>
          </p:cNvPr>
          <p:cNvSpPr>
            <a:spLocks noGrp="1"/>
          </p:cNvSpPr>
          <p:nvPr>
            <p:ph type="title"/>
          </p:nvPr>
        </p:nvSpPr>
        <p:spPr>
          <a:xfrm>
            <a:off x="838200" y="330619"/>
            <a:ext cx="10972799" cy="1325563"/>
          </a:xfrm>
        </p:spPr>
        <p:txBody>
          <a:bodyPr>
            <a:normAutofit/>
          </a:bodyPr>
          <a:lstStyle/>
          <a:p>
            <a:r>
              <a:rPr lang="de-DE" sz="4000" dirty="0"/>
              <a:t>Gültigkeitsdauer von Jagderlaubnisscheinen</a:t>
            </a:r>
          </a:p>
        </p:txBody>
      </p:sp>
      <p:sp>
        <p:nvSpPr>
          <p:cNvPr id="3" name="Inhaltsplatzhalter 2">
            <a:extLst>
              <a:ext uri="{FF2B5EF4-FFF2-40B4-BE49-F238E27FC236}">
                <a16:creationId xmlns:a16="http://schemas.microsoft.com/office/drawing/2014/main" id="{66D76285-3F97-7286-ED01-DF1F96D8556D}"/>
              </a:ext>
            </a:extLst>
          </p:cNvPr>
          <p:cNvSpPr>
            <a:spLocks noGrp="1"/>
          </p:cNvSpPr>
          <p:nvPr>
            <p:ph idx="1"/>
          </p:nvPr>
        </p:nvSpPr>
        <p:spPr>
          <a:xfrm>
            <a:off x="838200" y="1526785"/>
            <a:ext cx="10515600" cy="4530726"/>
          </a:xfrm>
        </p:spPr>
        <p:txBody>
          <a:bodyPr/>
          <a:lstStyle/>
          <a:p>
            <a:pPr marL="0" indent="0">
              <a:lnSpc>
                <a:spcPct val="107000"/>
              </a:lnSpc>
              <a:spcAft>
                <a:spcPts val="800"/>
              </a:spcAft>
              <a:buNone/>
            </a:pPr>
            <a:r>
              <a:rPr lang="de-AT" sz="2000" dirty="0">
                <a:latin typeface="Nunito Sans" pitchFamily="2" charset="0"/>
              </a:rPr>
              <a:t>Jagderlaubnisschein können mit einer Gültigkeit von </a:t>
            </a:r>
            <a:r>
              <a:rPr lang="de-AT" sz="2000" dirty="0">
                <a:solidFill>
                  <a:srgbClr val="3E654F"/>
                </a:solidFill>
                <a:latin typeface="Nunito Sans" pitchFamily="2" charset="0"/>
              </a:rPr>
              <a:t>bis zu einer Woche </a:t>
            </a:r>
            <a:r>
              <a:rPr lang="de-AT" sz="2000" dirty="0">
                <a:latin typeface="Nunito Sans" pitchFamily="2" charset="0"/>
              </a:rPr>
              <a:t>oder mit einer Gültigkeit von </a:t>
            </a:r>
            <a:r>
              <a:rPr lang="de-AT" sz="2000" dirty="0">
                <a:solidFill>
                  <a:srgbClr val="3E654F"/>
                </a:solidFill>
                <a:latin typeface="Nunito Sans" pitchFamily="2" charset="0"/>
              </a:rPr>
              <a:t>mehr als einer Woche</a:t>
            </a:r>
            <a:r>
              <a:rPr lang="de-AT" sz="2000" dirty="0">
                <a:latin typeface="Nunito Sans" pitchFamily="2" charset="0"/>
              </a:rPr>
              <a:t> ausgestellt werden. </a:t>
            </a:r>
            <a:endParaRPr lang="de-DE" sz="2000" dirty="0">
              <a:latin typeface="Nunito Sans" pitchFamily="2" charset="0"/>
            </a:endParaRPr>
          </a:p>
          <a:p>
            <a:pPr marL="0" indent="0">
              <a:lnSpc>
                <a:spcPct val="107000"/>
              </a:lnSpc>
              <a:spcAft>
                <a:spcPts val="800"/>
              </a:spcAft>
              <a:buNone/>
            </a:pPr>
            <a:r>
              <a:rPr lang="de-AT" sz="2000" dirty="0">
                <a:latin typeface="Nunito Sans" pitchFamily="2" charset="0"/>
              </a:rPr>
              <a:t>Die Genehmigung zur Ausstellung von Jagderlaubnisscheinen mit einer Gültigkeit von </a:t>
            </a:r>
            <a:r>
              <a:rPr lang="de-AT" sz="2000" dirty="0">
                <a:solidFill>
                  <a:srgbClr val="3E654F"/>
                </a:solidFill>
                <a:latin typeface="Nunito Sans" pitchFamily="2" charset="0"/>
              </a:rPr>
              <a:t>mehr als einer Woche </a:t>
            </a:r>
            <a:r>
              <a:rPr lang="de-AT" sz="2000" dirty="0">
                <a:latin typeface="Nunito Sans" pitchFamily="2" charset="0"/>
              </a:rPr>
              <a:t>wird vom </a:t>
            </a:r>
            <a:r>
              <a:rPr lang="de-AT" sz="2000" dirty="0">
                <a:solidFill>
                  <a:srgbClr val="3E654F"/>
                </a:solidFill>
                <a:latin typeface="Nunito Sans" pitchFamily="2" charset="0"/>
              </a:rPr>
              <a:t>Bezirksjägermeisters</a:t>
            </a:r>
            <a:r>
              <a:rPr lang="de-AT" sz="2000" dirty="0">
                <a:latin typeface="Nunito Sans" pitchFamily="2" charset="0"/>
              </a:rPr>
              <a:t> (mit Bescheid) erteilt. Für die Ausstellung von Jagderlaubnisscheinen an Jagdschutzorgane oder die Mitglieder einer Jagdgesellschaft ist die Genehmigung des Bezirksjägermeisters nicht erforderlich. </a:t>
            </a:r>
            <a:endParaRPr lang="de-DE" sz="2000" dirty="0">
              <a:latin typeface="Nunito Sans" pitchFamily="2" charset="0"/>
            </a:endParaRPr>
          </a:p>
          <a:p>
            <a:pPr marL="0" indent="0">
              <a:lnSpc>
                <a:spcPct val="107000"/>
              </a:lnSpc>
              <a:spcAft>
                <a:spcPts val="800"/>
              </a:spcAft>
              <a:buNone/>
            </a:pPr>
            <a:r>
              <a:rPr lang="de-AT" sz="2000" dirty="0">
                <a:latin typeface="Nunito Sans" pitchFamily="2" charset="0"/>
              </a:rPr>
              <a:t>Für die Ausstellung von Jagderlaubnisscheinen sind </a:t>
            </a:r>
            <a:r>
              <a:rPr lang="de-AT" sz="2000" dirty="0">
                <a:solidFill>
                  <a:srgbClr val="3E654F"/>
                </a:solidFill>
                <a:latin typeface="Nunito Sans" pitchFamily="2" charset="0"/>
              </a:rPr>
              <a:t>einheitliche, fortlaufend nummerierte Formulare </a:t>
            </a:r>
            <a:r>
              <a:rPr lang="de-AT" sz="2000" dirty="0">
                <a:latin typeface="Nunito Sans" pitchFamily="2" charset="0"/>
              </a:rPr>
              <a:t>zu verwenden – Form und Inhalt der Formulare sind mit Verordnung des Landesvorstandes der Kärntner Jägerschaft geregelt. </a:t>
            </a:r>
            <a:endParaRPr lang="de-DE" sz="2000" dirty="0">
              <a:latin typeface="Nunito Sans" pitchFamily="2" charset="0"/>
            </a:endParaRPr>
          </a:p>
          <a:p>
            <a:endParaRPr lang="de-DE" dirty="0"/>
          </a:p>
        </p:txBody>
      </p:sp>
      <p:pic>
        <p:nvPicPr>
          <p:cNvPr id="7" name="Grafik 6">
            <a:extLst>
              <a:ext uri="{FF2B5EF4-FFF2-40B4-BE49-F238E27FC236}">
                <a16:creationId xmlns:a16="http://schemas.microsoft.com/office/drawing/2014/main" id="{2B0F579A-6FF2-860A-B183-E3982B0BC531}"/>
              </a:ext>
            </a:extLst>
          </p:cNvPr>
          <p:cNvPicPr>
            <a:picLocks noChangeAspect="1"/>
          </p:cNvPicPr>
          <p:nvPr/>
        </p:nvPicPr>
        <p:blipFill>
          <a:blip r:embed="rId3"/>
          <a:stretch>
            <a:fillRect/>
          </a:stretch>
        </p:blipFill>
        <p:spPr>
          <a:xfrm>
            <a:off x="5676076" y="5285365"/>
            <a:ext cx="5906324" cy="1047896"/>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3DC45E4B-9AB4-CD09-1694-E62A82B24E15}"/>
                  </a:ext>
                </a:extLst>
              </p14:cNvPr>
              <p14:cNvContentPartPr/>
              <p14:nvPr/>
            </p14:nvContentPartPr>
            <p14:xfrm rot="10800000">
              <a:off x="6719869" y="5531957"/>
              <a:ext cx="827640" cy="44280"/>
            </p14:xfrm>
          </p:contentPart>
        </mc:Choice>
        <mc:Fallback>
          <p:pic>
            <p:nvPicPr>
              <p:cNvPr id="10" name="Freihand 9">
                <a:extLst>
                  <a:ext uri="{FF2B5EF4-FFF2-40B4-BE49-F238E27FC236}">
                    <a16:creationId xmlns:a16="http://schemas.microsoft.com/office/drawing/2014/main" id="{3DC45E4B-9AB4-CD09-1694-E62A82B24E15}"/>
                  </a:ext>
                </a:extLst>
              </p:cNvPr>
              <p:cNvPicPr/>
              <p:nvPr/>
            </p:nvPicPr>
            <p:blipFill>
              <a:blip r:embed="rId5"/>
              <a:stretch>
                <a:fillRect/>
              </a:stretch>
            </p:blipFill>
            <p:spPr>
              <a:xfrm rot="10800000">
                <a:off x="6665869" y="5424828"/>
                <a:ext cx="935280" cy="258181"/>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A59DB7FB-EF60-84E0-7F40-FEEE7B4B32D5}"/>
                  </a:ext>
                </a:extLst>
              </p14:cNvPr>
              <p14:cNvContentPartPr/>
              <p14:nvPr/>
            </p14:nvContentPartPr>
            <p14:xfrm>
              <a:off x="6096000" y="5748296"/>
              <a:ext cx="1284840" cy="45719"/>
            </p14:xfrm>
          </p:contentPart>
        </mc:Choice>
        <mc:Fallback>
          <p:pic>
            <p:nvPicPr>
              <p:cNvPr id="11" name="Freihand 10">
                <a:extLst>
                  <a:ext uri="{FF2B5EF4-FFF2-40B4-BE49-F238E27FC236}">
                    <a16:creationId xmlns:a16="http://schemas.microsoft.com/office/drawing/2014/main" id="{A59DB7FB-EF60-84E0-7F40-FEEE7B4B32D5}"/>
                  </a:ext>
                </a:extLst>
              </p:cNvPr>
              <p:cNvPicPr/>
              <p:nvPr/>
            </p:nvPicPr>
            <p:blipFill>
              <a:blip r:embed="rId7"/>
              <a:stretch>
                <a:fillRect/>
              </a:stretch>
            </p:blipFill>
            <p:spPr>
              <a:xfrm>
                <a:off x="6042000" y="5640298"/>
                <a:ext cx="1392480" cy="261354"/>
              </a:xfrm>
              <a:prstGeom prst="rect">
                <a:avLst/>
              </a:prstGeom>
            </p:spPr>
          </p:pic>
        </mc:Fallback>
      </mc:AlternateContent>
    </p:spTree>
    <p:extLst>
      <p:ext uri="{BB962C8B-B14F-4D97-AF65-F5344CB8AC3E}">
        <p14:creationId xmlns:p14="http://schemas.microsoft.com/office/powerpoint/2010/main" val="24469577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1ED91-392E-9C94-81AA-3CD528052782}"/>
              </a:ext>
            </a:extLst>
          </p:cNvPr>
          <p:cNvSpPr>
            <a:spLocks noGrp="1"/>
          </p:cNvSpPr>
          <p:nvPr>
            <p:ph type="title"/>
          </p:nvPr>
        </p:nvSpPr>
        <p:spPr/>
        <p:txBody>
          <a:bodyPr/>
          <a:lstStyle/>
          <a:p>
            <a:r>
              <a:rPr lang="de-DE" sz="4000" dirty="0"/>
              <a:t>Meldepflicht über ausgegebene JES</a:t>
            </a:r>
            <a:endParaRPr lang="de-DE" dirty="0"/>
          </a:p>
        </p:txBody>
      </p:sp>
      <p:sp>
        <p:nvSpPr>
          <p:cNvPr id="3" name="Inhaltsplatzhalter 2">
            <a:extLst>
              <a:ext uri="{FF2B5EF4-FFF2-40B4-BE49-F238E27FC236}">
                <a16:creationId xmlns:a16="http://schemas.microsoft.com/office/drawing/2014/main" id="{9C99D4CD-9D81-1ED6-564A-572DD6C9D5A3}"/>
              </a:ext>
            </a:extLst>
          </p:cNvPr>
          <p:cNvSpPr>
            <a:spLocks noGrp="1"/>
          </p:cNvSpPr>
          <p:nvPr>
            <p:ph idx="1"/>
          </p:nvPr>
        </p:nvSpPr>
        <p:spPr>
          <a:xfrm>
            <a:off x="838200" y="1798248"/>
            <a:ext cx="4881465" cy="4530726"/>
          </a:xfrm>
        </p:spPr>
        <p:txBody>
          <a:bodyPr>
            <a:normAutofit/>
          </a:bodyPr>
          <a:lstStyle/>
          <a:p>
            <a:pPr marL="0" indent="0">
              <a:lnSpc>
                <a:spcPct val="87000"/>
              </a:lnSpc>
              <a:spcAft>
                <a:spcPts val="800"/>
              </a:spcAft>
              <a:buNone/>
            </a:pPr>
            <a:r>
              <a:rPr lang="de-AT" sz="2000" dirty="0">
                <a:latin typeface="Nunito Sans" pitchFamily="2" charset="0"/>
              </a:rPr>
              <a:t>Der Jagdausübungsberechtigte ist verpflichtet, dem Bezirksjägermeister </a:t>
            </a:r>
            <a:br>
              <a:rPr lang="de-AT" sz="2000" dirty="0">
                <a:latin typeface="Nunito Sans" pitchFamily="2" charset="0"/>
              </a:rPr>
            </a:br>
            <a:r>
              <a:rPr lang="de-AT" sz="2000" dirty="0">
                <a:latin typeface="Nunito Sans" pitchFamily="2" charset="0"/>
              </a:rPr>
              <a:t>die erfolgte Ausstellung</a:t>
            </a:r>
            <a:r>
              <a:rPr lang="de-AT" sz="2000" dirty="0">
                <a:solidFill>
                  <a:srgbClr val="3E654F"/>
                </a:solidFill>
                <a:latin typeface="Nunito Sans" pitchFamily="2" charset="0"/>
              </a:rPr>
              <a:t> aller Jagderlaubnisscheine mit einer Gültigkeit von </a:t>
            </a:r>
            <a:r>
              <a:rPr lang="de-AT" sz="2000" u="sng" dirty="0">
                <a:solidFill>
                  <a:srgbClr val="3E654F"/>
                </a:solidFill>
                <a:latin typeface="Nunito Sans" pitchFamily="2" charset="0"/>
              </a:rPr>
              <a:t>mehr als einer Woche</a:t>
            </a:r>
            <a:r>
              <a:rPr lang="de-AT" sz="2000" dirty="0">
                <a:latin typeface="Nunito Sans" pitchFamily="2" charset="0"/>
              </a:rPr>
              <a:t> zu melden. </a:t>
            </a:r>
          </a:p>
          <a:p>
            <a:pPr marL="0" indent="0">
              <a:lnSpc>
                <a:spcPct val="87000"/>
              </a:lnSpc>
              <a:spcAft>
                <a:spcPts val="800"/>
              </a:spcAft>
              <a:buNone/>
            </a:pPr>
            <a:r>
              <a:rPr lang="de-AT" sz="2000" dirty="0">
                <a:latin typeface="Nunito Sans" pitchFamily="2" charset="0"/>
              </a:rPr>
              <a:t>Ist der Jagdausübungsberechtigte Pächter des Jagdausübungsrechtes einer </a:t>
            </a:r>
            <a:r>
              <a:rPr lang="de-AT" sz="2000" dirty="0">
                <a:solidFill>
                  <a:srgbClr val="3E654F"/>
                </a:solidFill>
                <a:latin typeface="Nunito Sans" pitchFamily="2" charset="0"/>
              </a:rPr>
              <a:t>Gemeindejagd</a:t>
            </a:r>
            <a:r>
              <a:rPr lang="de-AT" sz="2000" dirty="0">
                <a:latin typeface="Nunito Sans" pitchFamily="2" charset="0"/>
              </a:rPr>
              <a:t>, ist die erfolgte Ausstellung </a:t>
            </a:r>
            <a:r>
              <a:rPr lang="de-AT" sz="2000" dirty="0">
                <a:solidFill>
                  <a:srgbClr val="3E654F"/>
                </a:solidFill>
                <a:latin typeface="Nunito Sans" pitchFamily="2" charset="0"/>
              </a:rPr>
              <a:t>aller Jagderlaubnisscheine </a:t>
            </a:r>
            <a:r>
              <a:rPr lang="de-AT" sz="2000" dirty="0">
                <a:latin typeface="Nunito Sans" pitchFamily="2" charset="0"/>
              </a:rPr>
              <a:t>(d.h. mit einer Gültigkeit von bis zu einer Woche sowie über einer Woche) zu melden. </a:t>
            </a:r>
            <a:endParaRPr lang="de-DE" sz="2000" dirty="0">
              <a:latin typeface="Nunito Sans" pitchFamily="2" charset="0"/>
            </a:endParaRPr>
          </a:p>
        </p:txBody>
      </p:sp>
      <p:pic>
        <p:nvPicPr>
          <p:cNvPr id="9" name="Grafik 8">
            <a:extLst>
              <a:ext uri="{FF2B5EF4-FFF2-40B4-BE49-F238E27FC236}">
                <a16:creationId xmlns:a16="http://schemas.microsoft.com/office/drawing/2014/main" id="{BB8E1289-1A1A-28A4-8440-322F2FE62E95}"/>
              </a:ext>
            </a:extLst>
          </p:cNvPr>
          <p:cNvPicPr>
            <a:picLocks noChangeAspect="1"/>
          </p:cNvPicPr>
          <p:nvPr/>
        </p:nvPicPr>
        <p:blipFill>
          <a:blip r:embed="rId2"/>
          <a:stretch>
            <a:fillRect/>
          </a:stretch>
        </p:blipFill>
        <p:spPr>
          <a:xfrm>
            <a:off x="5855774" y="2283875"/>
            <a:ext cx="5695511" cy="3887273"/>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59850FB0-9E3E-40F4-8656-4A57E5804B26}"/>
                  </a:ext>
                </a:extLst>
              </p14:cNvPr>
              <p14:cNvContentPartPr/>
              <p14:nvPr/>
            </p14:nvContentPartPr>
            <p14:xfrm>
              <a:off x="10782835" y="5521205"/>
              <a:ext cx="586080" cy="25920"/>
            </p14:xfrm>
          </p:contentPart>
        </mc:Choice>
        <mc:Fallback>
          <p:pic>
            <p:nvPicPr>
              <p:cNvPr id="5" name="Freihand 4">
                <a:extLst>
                  <a:ext uri="{FF2B5EF4-FFF2-40B4-BE49-F238E27FC236}">
                    <a16:creationId xmlns:a16="http://schemas.microsoft.com/office/drawing/2014/main" id="{59850FB0-9E3E-40F4-8656-4A57E5804B26}"/>
                  </a:ext>
                </a:extLst>
              </p:cNvPr>
              <p:cNvPicPr/>
              <p:nvPr/>
            </p:nvPicPr>
            <p:blipFill>
              <a:blip r:embed="rId4"/>
              <a:stretch>
                <a:fillRect/>
              </a:stretch>
            </p:blipFill>
            <p:spPr>
              <a:xfrm>
                <a:off x="10764835" y="5485205"/>
                <a:ext cx="621720" cy="97560"/>
              </a:xfrm>
              <a:prstGeom prst="rect">
                <a:avLst/>
              </a:prstGeom>
            </p:spPr>
          </p:pic>
        </mc:Fallback>
      </mc:AlternateContent>
    </p:spTree>
    <p:extLst>
      <p:ext uri="{BB962C8B-B14F-4D97-AF65-F5344CB8AC3E}">
        <p14:creationId xmlns:p14="http://schemas.microsoft.com/office/powerpoint/2010/main" val="51123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87C8B0-7EF4-0857-7337-1ECD1EA0305C}"/>
              </a:ext>
            </a:extLst>
          </p:cNvPr>
          <p:cNvSpPr>
            <a:spLocks noGrp="1"/>
          </p:cNvSpPr>
          <p:nvPr>
            <p:ph type="title"/>
          </p:nvPr>
        </p:nvSpPr>
        <p:spPr/>
        <p:txBody>
          <a:bodyPr>
            <a:normAutofit/>
          </a:bodyPr>
          <a:lstStyle/>
          <a:p>
            <a:r>
              <a:rPr lang="de-DE" sz="4000" dirty="0"/>
              <a:t>Der Inhalt des Jagderlaubnisscheins</a:t>
            </a:r>
          </a:p>
        </p:txBody>
      </p:sp>
      <p:sp>
        <p:nvSpPr>
          <p:cNvPr id="3" name="Inhaltsplatzhalter 2">
            <a:extLst>
              <a:ext uri="{FF2B5EF4-FFF2-40B4-BE49-F238E27FC236}">
                <a16:creationId xmlns:a16="http://schemas.microsoft.com/office/drawing/2014/main" id="{84083851-5C32-297D-C30D-07B489C22F19}"/>
              </a:ext>
            </a:extLst>
          </p:cNvPr>
          <p:cNvSpPr>
            <a:spLocks noGrp="1"/>
          </p:cNvSpPr>
          <p:nvPr>
            <p:ph idx="1"/>
          </p:nvPr>
        </p:nvSpPr>
        <p:spPr>
          <a:xfrm>
            <a:off x="838200" y="1825625"/>
            <a:ext cx="9996577" cy="4530726"/>
          </a:xfrm>
        </p:spPr>
        <p:txBody>
          <a:bodyPr>
            <a:normAutofit/>
          </a:bodyPr>
          <a:lstStyle/>
          <a:p>
            <a:pPr>
              <a:lnSpc>
                <a:spcPct val="107000"/>
              </a:lnSpc>
              <a:spcBef>
                <a:spcPts val="0"/>
              </a:spcBef>
            </a:pPr>
            <a:r>
              <a:rPr lang="de-AT" sz="2200" dirty="0">
                <a:latin typeface="Nunito Sans" pitchFamily="2" charset="0"/>
              </a:rPr>
              <a:t>Angabe der </a:t>
            </a:r>
            <a:r>
              <a:rPr lang="de-AT" sz="2200" dirty="0">
                <a:solidFill>
                  <a:srgbClr val="3E654F"/>
                </a:solidFill>
                <a:latin typeface="Nunito Sans" pitchFamily="2" charset="0"/>
              </a:rPr>
              <a:t>Wildarten und Stückzahl </a:t>
            </a:r>
            <a:r>
              <a:rPr lang="de-AT" sz="2200" dirty="0">
                <a:latin typeface="Nunito Sans" pitchFamily="2" charset="0"/>
              </a:rPr>
              <a:t>oder </a:t>
            </a:r>
            <a:r>
              <a:rPr lang="de-AT" sz="2200" dirty="0">
                <a:solidFill>
                  <a:srgbClr val="3E654F"/>
                </a:solidFill>
                <a:latin typeface="Nunito Sans" pitchFamily="2" charset="0"/>
              </a:rPr>
              <a:t>Freigabe von allem Wild </a:t>
            </a:r>
            <a:r>
              <a:rPr lang="de-AT" sz="2200" dirty="0">
                <a:latin typeface="Nunito Sans" pitchFamily="2" charset="0"/>
              </a:rPr>
              <a:t>entsprechend der Jagd- und Schonzeiten des K-JG erfolgen durch den Jagdausübungsberechtigten am JES.</a:t>
            </a:r>
          </a:p>
          <a:p>
            <a:pPr marL="0" indent="0">
              <a:lnSpc>
                <a:spcPct val="107000"/>
              </a:lnSpc>
              <a:spcBef>
                <a:spcPts val="0"/>
              </a:spcBef>
              <a:buNone/>
            </a:pPr>
            <a:endParaRPr lang="de-AT" sz="2200" dirty="0">
              <a:latin typeface="Nunito Sans" pitchFamily="2" charset="0"/>
            </a:endParaRPr>
          </a:p>
          <a:p>
            <a:pPr>
              <a:lnSpc>
                <a:spcPct val="107000"/>
              </a:lnSpc>
              <a:spcBef>
                <a:spcPts val="0"/>
              </a:spcBef>
            </a:pPr>
            <a:r>
              <a:rPr lang="de-AT" sz="2200" dirty="0">
                <a:latin typeface="Nunito Sans" pitchFamily="2" charset="0"/>
              </a:rPr>
              <a:t>Zeitraum, für den die Bewilligung zur Jagderlaubnis erteilt wird mit </a:t>
            </a:r>
            <a:r>
              <a:rPr lang="de-AT" sz="2200" dirty="0">
                <a:solidFill>
                  <a:srgbClr val="3E654F"/>
                </a:solidFill>
                <a:latin typeface="Nunito Sans" pitchFamily="2" charset="0"/>
              </a:rPr>
              <a:t>Beginn- und Enddatum</a:t>
            </a:r>
            <a:r>
              <a:rPr lang="de-AT" sz="2200" dirty="0">
                <a:latin typeface="Nunito Sans" pitchFamily="2" charset="0"/>
              </a:rPr>
              <a:t>. </a:t>
            </a:r>
            <a:br>
              <a:rPr lang="de-AT" sz="2200" dirty="0">
                <a:latin typeface="Nunito Sans" pitchFamily="2" charset="0"/>
              </a:rPr>
            </a:br>
            <a:endParaRPr lang="de-AT" sz="2200" dirty="0">
              <a:latin typeface="Nunito Sans" pitchFamily="2" charset="0"/>
            </a:endParaRPr>
          </a:p>
          <a:p>
            <a:pPr>
              <a:lnSpc>
                <a:spcPct val="107000"/>
              </a:lnSpc>
              <a:spcBef>
                <a:spcPts val="0"/>
              </a:spcBef>
            </a:pPr>
            <a:r>
              <a:rPr lang="de-AT" sz="2200" dirty="0">
                <a:latin typeface="Nunito Sans" pitchFamily="2" charset="0"/>
              </a:rPr>
              <a:t>Die Bewilligung bei Ausstellung von Jagderlaubnisscheinen </a:t>
            </a:r>
            <a:r>
              <a:rPr lang="de-AT" sz="2200" dirty="0">
                <a:solidFill>
                  <a:srgbClr val="3E654F"/>
                </a:solidFill>
                <a:latin typeface="Nunito Sans" pitchFamily="2" charset="0"/>
              </a:rPr>
              <a:t>„bis auf Widerruf“ </a:t>
            </a:r>
            <a:r>
              <a:rPr lang="de-AT" sz="2200" dirty="0">
                <a:latin typeface="Nunito Sans" pitchFamily="2" charset="0"/>
              </a:rPr>
              <a:t>entspricht nicht den Vorgaben des Kärntner Jagdgesetzes in Hinblick auf die Angabe der Gültigkeitsdauer. </a:t>
            </a:r>
            <a:endParaRPr lang="de-DE" sz="2200" dirty="0"/>
          </a:p>
        </p:txBody>
      </p:sp>
    </p:spTree>
    <p:extLst>
      <p:ext uri="{BB962C8B-B14F-4D97-AF65-F5344CB8AC3E}">
        <p14:creationId xmlns:p14="http://schemas.microsoft.com/office/powerpoint/2010/main" val="220220503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6BB91-B28A-B064-0666-840542EE8D4C}"/>
              </a:ext>
            </a:extLst>
          </p:cNvPr>
          <p:cNvSpPr>
            <a:spLocks noGrp="1"/>
          </p:cNvSpPr>
          <p:nvPr>
            <p:ph type="title"/>
          </p:nvPr>
        </p:nvSpPr>
        <p:spPr/>
        <p:txBody>
          <a:bodyPr>
            <a:normAutofit/>
          </a:bodyPr>
          <a:lstStyle/>
          <a:p>
            <a:r>
              <a:rPr lang="de-DE" sz="4000" dirty="0"/>
              <a:t>Die Jägerdichte gemäß § 19 K-JG</a:t>
            </a:r>
          </a:p>
        </p:txBody>
      </p:sp>
      <p:sp>
        <p:nvSpPr>
          <p:cNvPr id="3" name="Inhaltsplatzhalter 2">
            <a:extLst>
              <a:ext uri="{FF2B5EF4-FFF2-40B4-BE49-F238E27FC236}">
                <a16:creationId xmlns:a16="http://schemas.microsoft.com/office/drawing/2014/main" id="{BC7372C3-16BD-0C2C-F543-3505A2F3D142}"/>
              </a:ext>
            </a:extLst>
          </p:cNvPr>
          <p:cNvSpPr>
            <a:spLocks noGrp="1"/>
          </p:cNvSpPr>
          <p:nvPr>
            <p:ph idx="1"/>
          </p:nvPr>
        </p:nvSpPr>
        <p:spPr>
          <a:xfrm>
            <a:off x="838200" y="1690688"/>
            <a:ext cx="10376139" cy="4530726"/>
          </a:xfrm>
        </p:spPr>
        <p:txBody>
          <a:bodyPr>
            <a:normAutofit fontScale="92500"/>
          </a:bodyPr>
          <a:lstStyle/>
          <a:p>
            <a:pPr marL="0" indent="0">
              <a:lnSpc>
                <a:spcPct val="107000"/>
              </a:lnSpc>
              <a:spcBef>
                <a:spcPts val="0"/>
              </a:spcBef>
              <a:buNone/>
            </a:pPr>
            <a:r>
              <a:rPr lang="de-AT" sz="2200" dirty="0">
                <a:latin typeface="Nunito Sans" pitchFamily="2" charset="0"/>
              </a:rPr>
              <a:t>In einem Jagdgebiet dürfen nur so viele </a:t>
            </a:r>
            <a:r>
              <a:rPr lang="de-AT" sz="2200" dirty="0">
                <a:solidFill>
                  <a:srgbClr val="3E654F"/>
                </a:solidFill>
                <a:latin typeface="Nunito Sans" pitchFamily="2" charset="0"/>
              </a:rPr>
              <a:t>Personen die Jagd ständig ausüben</a:t>
            </a:r>
            <a:r>
              <a:rPr lang="de-AT" sz="2200" dirty="0">
                <a:latin typeface="Nunito Sans" pitchFamily="2" charset="0"/>
              </a:rPr>
              <a:t>, dass auf </a:t>
            </a:r>
            <a:br>
              <a:rPr lang="de-AT" sz="2200" dirty="0">
                <a:latin typeface="Nunito Sans" pitchFamily="2" charset="0"/>
              </a:rPr>
            </a:br>
            <a:r>
              <a:rPr lang="de-AT" sz="2200" dirty="0">
                <a:latin typeface="Nunito Sans" pitchFamily="2" charset="0"/>
              </a:rPr>
              <a:t>je 50 ha – bei einem überwiegenden Bestand von Rotwild oder </a:t>
            </a:r>
            <a:r>
              <a:rPr lang="de-AT" sz="2200" dirty="0" err="1">
                <a:latin typeface="Nunito Sans" pitchFamily="2" charset="0"/>
              </a:rPr>
              <a:t>Gamswild</a:t>
            </a:r>
            <a:r>
              <a:rPr lang="de-AT" sz="2200" dirty="0">
                <a:latin typeface="Nunito Sans" pitchFamily="2" charset="0"/>
              </a:rPr>
              <a:t> auf je 100 ha – eine Person entfällt. </a:t>
            </a:r>
          </a:p>
          <a:p>
            <a:pPr marL="0" indent="0">
              <a:lnSpc>
                <a:spcPct val="107000"/>
              </a:lnSpc>
              <a:spcBef>
                <a:spcPts val="0"/>
              </a:spcBef>
              <a:buNone/>
            </a:pPr>
            <a:br>
              <a:rPr lang="de-AT" sz="1700" dirty="0">
                <a:latin typeface="Nunito Sans" pitchFamily="2" charset="0"/>
              </a:rPr>
            </a:br>
            <a:r>
              <a:rPr lang="de-AT" sz="2200" dirty="0">
                <a:latin typeface="Nunito Sans" pitchFamily="2" charset="0"/>
              </a:rPr>
              <a:t>Auf die zulässige Höchstzahl ist je angefangene 1500 ha eines Jagdgebietes ein für dieses Jagdgebiet bestelltes und angelobtes Jagdschutzorgan </a:t>
            </a:r>
            <a:r>
              <a:rPr lang="de-AT" sz="2200" u="sng" dirty="0">
                <a:latin typeface="Nunito Sans" pitchFamily="2" charset="0"/>
              </a:rPr>
              <a:t>nicht anzurechnen</a:t>
            </a:r>
            <a:r>
              <a:rPr lang="de-AT" sz="2200" dirty="0">
                <a:latin typeface="Nunito Sans" pitchFamily="2" charset="0"/>
              </a:rPr>
              <a:t>. </a:t>
            </a:r>
            <a:br>
              <a:rPr lang="de-AT" sz="2200" dirty="0">
                <a:latin typeface="Nunito Sans" pitchFamily="2" charset="0"/>
              </a:rPr>
            </a:br>
            <a:r>
              <a:rPr lang="de-AT" sz="1800" dirty="0">
                <a:solidFill>
                  <a:srgbClr val="3E654F"/>
                </a:solidFill>
                <a:effectLst/>
                <a:latin typeface="Calibri" panose="020F0502020204030204" pitchFamily="34" charset="0"/>
                <a:ea typeface="Calibri" panose="020F0502020204030204" pitchFamily="34" charset="0"/>
              </a:rPr>
              <a:t>Das Jagdschutzorgan benötigt somit keinen Jagderlaubnisschein, wenn es Aufgaben nach §  43 K-JG ausübt (= also den Jagdschutz ausübt). Wenn das Jagdschutzorgan selbst jagdliche Tätigkeiten ausübt, die über die Aufgaben des Wildschutzes hinausgehen, </a:t>
            </a:r>
            <a:r>
              <a:rPr lang="de-AT" sz="1800" u="sng" dirty="0">
                <a:solidFill>
                  <a:srgbClr val="3E654F"/>
                </a:solidFill>
                <a:effectLst/>
                <a:latin typeface="Calibri" panose="020F0502020204030204" pitchFamily="34" charset="0"/>
                <a:ea typeface="Calibri" panose="020F0502020204030204" pitchFamily="34" charset="0"/>
              </a:rPr>
              <a:t>benötigt es einen Jagderlaubnisschein</a:t>
            </a:r>
            <a:r>
              <a:rPr lang="de-AT" sz="1800" dirty="0">
                <a:solidFill>
                  <a:srgbClr val="3E654F"/>
                </a:solidFill>
                <a:effectLst/>
                <a:latin typeface="Calibri" panose="020F0502020204030204" pitchFamily="34" charset="0"/>
                <a:ea typeface="Calibri" panose="020F0502020204030204" pitchFamily="34" charset="0"/>
              </a:rPr>
              <a:t>. </a:t>
            </a:r>
            <a:endParaRPr lang="de-AT" sz="2200" dirty="0">
              <a:solidFill>
                <a:srgbClr val="3E654F"/>
              </a:solidFill>
              <a:latin typeface="Nunito Sans" pitchFamily="2" charset="0"/>
            </a:endParaRPr>
          </a:p>
          <a:p>
            <a:pPr marL="0" indent="0">
              <a:spcBef>
                <a:spcPts val="0"/>
              </a:spcBef>
              <a:buNone/>
            </a:pPr>
            <a:endParaRPr lang="de-AT" sz="2200" dirty="0">
              <a:latin typeface="Nunito Sans" pitchFamily="2" charset="0"/>
            </a:endParaRPr>
          </a:p>
          <a:p>
            <a:pPr marL="0" indent="0">
              <a:spcBef>
                <a:spcPts val="0"/>
              </a:spcBef>
              <a:buNone/>
            </a:pPr>
            <a:r>
              <a:rPr lang="de-AT" sz="2200" dirty="0">
                <a:latin typeface="Nunito Sans" pitchFamily="2" charset="0"/>
              </a:rPr>
              <a:t>Die Ausstellung von Jagderlaubnisscheinen, die </a:t>
            </a:r>
            <a:r>
              <a:rPr lang="de-AT" sz="2200" dirty="0">
                <a:solidFill>
                  <a:srgbClr val="3E654F"/>
                </a:solidFill>
                <a:latin typeface="Nunito Sans" pitchFamily="2" charset="0"/>
              </a:rPr>
              <a:t>nicht länger als eine Woche </a:t>
            </a:r>
            <a:r>
              <a:rPr lang="de-AT" sz="2200" dirty="0">
                <a:latin typeface="Nunito Sans" pitchFamily="2" charset="0"/>
              </a:rPr>
              <a:t>Gültigkeit besitzen, unterliegt nicht der Begrenzung der Jägerdichte (§ 19 Abs 1). Jagderlaubnisscheine, die </a:t>
            </a:r>
            <a:r>
              <a:rPr lang="de-AT" sz="2200" dirty="0">
                <a:solidFill>
                  <a:srgbClr val="3E654F"/>
                </a:solidFill>
                <a:latin typeface="Nunito Sans" pitchFamily="2" charset="0"/>
              </a:rPr>
              <a:t>für mehr als eine Woche </a:t>
            </a:r>
            <a:r>
              <a:rPr lang="de-AT" sz="2200" dirty="0">
                <a:latin typeface="Nunito Sans" pitchFamily="2" charset="0"/>
              </a:rPr>
              <a:t>ausgestellt werden, sind auf die zulässige Höchstzahl der Jägerdichte anzurechnen! </a:t>
            </a:r>
          </a:p>
          <a:p>
            <a:pPr marL="0" indent="0">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612524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4BABC-9788-8FA8-4D20-46C3AC5916FB}"/>
              </a:ext>
            </a:extLst>
          </p:cNvPr>
          <p:cNvSpPr>
            <a:spLocks noGrp="1"/>
          </p:cNvSpPr>
          <p:nvPr>
            <p:ph type="title"/>
          </p:nvPr>
        </p:nvSpPr>
        <p:spPr/>
        <p:txBody>
          <a:bodyPr/>
          <a:lstStyle/>
          <a:p>
            <a:r>
              <a:rPr lang="de-DE" dirty="0"/>
              <a:t>Die Abschussplanung</a:t>
            </a:r>
          </a:p>
        </p:txBody>
      </p:sp>
      <p:sp>
        <p:nvSpPr>
          <p:cNvPr id="4" name="Inhaltsplatzhalter 2">
            <a:extLst>
              <a:ext uri="{FF2B5EF4-FFF2-40B4-BE49-F238E27FC236}">
                <a16:creationId xmlns:a16="http://schemas.microsoft.com/office/drawing/2014/main" id="{1FD504A6-B9C7-8DDC-65F5-068AE84E6CFB}"/>
              </a:ext>
            </a:extLst>
          </p:cNvPr>
          <p:cNvSpPr>
            <a:spLocks noGrp="1"/>
          </p:cNvSpPr>
          <p:nvPr>
            <p:ph idx="1"/>
          </p:nvPr>
        </p:nvSpPr>
        <p:spPr>
          <a:xfrm>
            <a:off x="993475" y="1937768"/>
            <a:ext cx="10515600" cy="3902315"/>
          </a:xfrm>
        </p:spPr>
        <p:txBody>
          <a:bodyPr>
            <a:normAutofit/>
          </a:bodyPr>
          <a:lstStyle/>
          <a:p>
            <a:pPr marL="0" indent="0">
              <a:buNone/>
            </a:pPr>
            <a:r>
              <a:rPr lang="de-DE" sz="2000" dirty="0">
                <a:latin typeface="Nunito Sans" pitchFamily="2" charset="0"/>
              </a:rPr>
              <a:t>Der Abschussplan</a:t>
            </a:r>
          </a:p>
          <a:p>
            <a:r>
              <a:rPr lang="de-DE" sz="2000" dirty="0">
                <a:latin typeface="Nunito Sans" pitchFamily="2" charset="0"/>
              </a:rPr>
              <a:t>ist für jedes Jagdgebiet</a:t>
            </a:r>
          </a:p>
          <a:p>
            <a:r>
              <a:rPr lang="de-DE" sz="2000" dirty="0">
                <a:latin typeface="Nunito Sans" pitchFamily="2" charset="0"/>
              </a:rPr>
              <a:t>für die Dauer von zwei Jahren</a:t>
            </a:r>
          </a:p>
          <a:p>
            <a:r>
              <a:rPr lang="de-DE" sz="2000" dirty="0">
                <a:latin typeface="Nunito Sans" pitchFamily="2" charset="0"/>
              </a:rPr>
              <a:t>unter Berücksichtigung der Wildökologischen Raumplanung</a:t>
            </a:r>
          </a:p>
          <a:p>
            <a:r>
              <a:rPr lang="de-DE" sz="2000" dirty="0">
                <a:latin typeface="Nunito Sans" pitchFamily="2" charset="0"/>
              </a:rPr>
              <a:t>so zu erstellen, dass</a:t>
            </a:r>
          </a:p>
          <a:p>
            <a:pPr marL="0" indent="0">
              <a:buNone/>
            </a:pPr>
            <a:endParaRPr lang="de-DE" sz="600" dirty="0">
              <a:latin typeface="Nunito Sans" pitchFamily="2" charset="0"/>
            </a:endParaRPr>
          </a:p>
          <a:p>
            <a:pPr lvl="1"/>
            <a:r>
              <a:rPr lang="de-DE" sz="2000" dirty="0">
                <a:latin typeface="Nunito Sans" pitchFamily="2" charset="0"/>
              </a:rPr>
              <a:t>alle der Abschussplanung unterliegenden </a:t>
            </a:r>
            <a:r>
              <a:rPr lang="de-DE" sz="2000" dirty="0">
                <a:solidFill>
                  <a:srgbClr val="728C7B"/>
                </a:solidFill>
                <a:latin typeface="Nunito Sans" pitchFamily="2" charset="0"/>
              </a:rPr>
              <a:t>Wildarten in ihrem Bestand </a:t>
            </a:r>
            <a:br>
              <a:rPr lang="de-DE" sz="2000" dirty="0">
                <a:solidFill>
                  <a:srgbClr val="728C7B"/>
                </a:solidFill>
                <a:latin typeface="Nunito Sans" pitchFamily="2" charset="0"/>
              </a:rPr>
            </a:br>
            <a:r>
              <a:rPr lang="de-DE" sz="2000" dirty="0">
                <a:solidFill>
                  <a:srgbClr val="728C7B"/>
                </a:solidFill>
                <a:latin typeface="Nunito Sans" pitchFamily="2" charset="0"/>
              </a:rPr>
              <a:t>gesichert</a:t>
            </a:r>
            <a:r>
              <a:rPr lang="de-DE" sz="2000" dirty="0">
                <a:latin typeface="Nunito Sans" pitchFamily="2" charset="0"/>
              </a:rPr>
              <a:t> sind und </a:t>
            </a:r>
          </a:p>
          <a:p>
            <a:pPr lvl="1"/>
            <a:r>
              <a:rPr lang="de-DE" sz="2000" dirty="0">
                <a:solidFill>
                  <a:srgbClr val="728C7B"/>
                </a:solidFill>
                <a:latin typeface="Nunito Sans" pitchFamily="2" charset="0"/>
              </a:rPr>
              <a:t>keine</a:t>
            </a:r>
            <a:r>
              <a:rPr lang="de-DE" sz="2000" dirty="0">
                <a:latin typeface="Nunito Sans" pitchFamily="2" charset="0"/>
              </a:rPr>
              <a:t> für die Land- und Forstwirtschaft </a:t>
            </a:r>
            <a:r>
              <a:rPr lang="de-DE" sz="2000" dirty="0">
                <a:solidFill>
                  <a:srgbClr val="728C7B"/>
                </a:solidFill>
                <a:latin typeface="Nunito Sans" pitchFamily="2" charset="0"/>
              </a:rPr>
              <a:t>untragbaren Wildschäden </a:t>
            </a:r>
            <a:r>
              <a:rPr lang="de-DE" sz="2000" dirty="0">
                <a:latin typeface="Nunito Sans" pitchFamily="2" charset="0"/>
              </a:rPr>
              <a:t>entstehen.</a:t>
            </a:r>
          </a:p>
          <a:p>
            <a:pPr marL="0" indent="0">
              <a:buNone/>
            </a:pPr>
            <a:endParaRPr lang="de-DE" sz="2000" dirty="0">
              <a:latin typeface="Nunito Sans" pitchFamily="2" charset="0"/>
            </a:endParaRPr>
          </a:p>
          <a:p>
            <a:pPr marL="0" indent="0">
              <a:buNone/>
            </a:pPr>
            <a:endParaRPr lang="de-DE" sz="2000" dirty="0">
              <a:latin typeface="Nunito Sans" pitchFamily="2" charset="0"/>
            </a:endParaRPr>
          </a:p>
          <a:p>
            <a:pPr marL="0" indent="0">
              <a:buNone/>
            </a:pPr>
            <a:endParaRPr lang="de-DE" sz="400" dirty="0">
              <a:latin typeface="Nunito Sans" pitchFamily="2" charset="0"/>
            </a:endParaRPr>
          </a:p>
          <a:p>
            <a:pPr marL="0" indent="0">
              <a:buNone/>
            </a:pPr>
            <a:endParaRPr lang="de-DE" sz="2200" dirty="0"/>
          </a:p>
        </p:txBody>
      </p:sp>
    </p:spTree>
    <p:extLst>
      <p:ext uri="{BB962C8B-B14F-4D97-AF65-F5344CB8AC3E}">
        <p14:creationId xmlns:p14="http://schemas.microsoft.com/office/powerpoint/2010/main" val="80488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9AF35-8551-110E-3630-3E35D6C633C4}"/>
              </a:ext>
            </a:extLst>
          </p:cNvPr>
          <p:cNvSpPr>
            <a:spLocks noGrp="1"/>
          </p:cNvSpPr>
          <p:nvPr>
            <p:ph type="title"/>
          </p:nvPr>
        </p:nvSpPr>
        <p:spPr/>
        <p:txBody>
          <a:bodyPr/>
          <a:lstStyle/>
          <a:p>
            <a:r>
              <a:rPr lang="de-DE" dirty="0"/>
              <a:t>Die Abschussrichtlinien</a:t>
            </a:r>
            <a:endParaRPr lang="de-AT" dirty="0"/>
          </a:p>
        </p:txBody>
      </p:sp>
      <p:sp>
        <p:nvSpPr>
          <p:cNvPr id="3" name="Inhaltsplatzhalter 2">
            <a:extLst>
              <a:ext uri="{FF2B5EF4-FFF2-40B4-BE49-F238E27FC236}">
                <a16:creationId xmlns:a16="http://schemas.microsoft.com/office/drawing/2014/main" id="{9DB053BA-EFBE-BDF8-2D8E-188323C7F9AB}"/>
              </a:ext>
            </a:extLst>
          </p:cNvPr>
          <p:cNvSpPr>
            <a:spLocks noGrp="1"/>
          </p:cNvSpPr>
          <p:nvPr>
            <p:ph idx="1"/>
          </p:nvPr>
        </p:nvSpPr>
        <p:spPr>
          <a:xfrm>
            <a:off x="901952" y="2004725"/>
            <a:ext cx="9967332" cy="3814184"/>
          </a:xfrm>
        </p:spPr>
        <p:txBody>
          <a:bodyPr>
            <a:noAutofit/>
          </a:bodyPr>
          <a:lstStyle/>
          <a:p>
            <a:pPr marL="0" indent="0">
              <a:buNone/>
            </a:pPr>
            <a:r>
              <a:rPr lang="de-DE" sz="2000" dirty="0">
                <a:latin typeface="Nunito Sans" pitchFamily="2" charset="0"/>
              </a:rPr>
              <a:t>Verordnung des Landesvorstandes der Kärntner Jägerschaft vom 28. Jänner 2021, Zahl: LGS-ABSR/28545/1/2021, mit der die </a:t>
            </a:r>
            <a:r>
              <a:rPr lang="de-DE" sz="2000" dirty="0">
                <a:solidFill>
                  <a:srgbClr val="728C7B"/>
                </a:solidFill>
                <a:latin typeface="Nunito Sans" pitchFamily="2" charset="0"/>
              </a:rPr>
              <a:t>Abschussrichtlinien</a:t>
            </a:r>
            <a:r>
              <a:rPr lang="de-DE" sz="2000" dirty="0">
                <a:latin typeface="Nunito Sans" pitchFamily="2" charset="0"/>
              </a:rPr>
              <a:t> erlassen werden: </a:t>
            </a:r>
          </a:p>
          <a:p>
            <a:pPr marL="0" indent="0">
              <a:buNone/>
            </a:pPr>
            <a:endParaRPr lang="de-DE" sz="1000" dirty="0">
              <a:latin typeface="Nunito Sans" pitchFamily="2" charset="0"/>
            </a:endParaRPr>
          </a:p>
          <a:p>
            <a:r>
              <a:rPr lang="de-DE" sz="2000" dirty="0">
                <a:latin typeface="Nunito Sans" pitchFamily="2" charset="0"/>
              </a:rPr>
              <a:t>Richtlinien für die Abschussplanung</a:t>
            </a:r>
          </a:p>
          <a:p>
            <a:r>
              <a:rPr lang="de-DE" sz="2000" dirty="0">
                <a:latin typeface="Nunito Sans" pitchFamily="2" charset="0"/>
              </a:rPr>
              <a:t>Grundsätze, die bei der Erfüllung des Abschussplanes einzuhalten sind</a:t>
            </a:r>
          </a:p>
          <a:p>
            <a:pPr marL="0" indent="0">
              <a:buNone/>
            </a:pPr>
            <a:endParaRPr lang="de-DE" sz="1100" dirty="0">
              <a:latin typeface="Nunito Sans" pitchFamily="2" charset="0"/>
            </a:endParaRPr>
          </a:p>
          <a:p>
            <a:pPr marL="0" indent="0">
              <a:buNone/>
            </a:pPr>
            <a:endParaRPr lang="de-DE" sz="900" dirty="0">
              <a:latin typeface="Nunito Sans" pitchFamily="2" charset="0"/>
            </a:endParaRPr>
          </a:p>
          <a:p>
            <a:pPr marL="0" indent="0">
              <a:buNone/>
            </a:pPr>
            <a:r>
              <a:rPr lang="de-DE" sz="2000" dirty="0">
                <a:latin typeface="Nunito Sans" pitchFamily="2" charset="0"/>
              </a:rPr>
              <a:t>Seit der Planperiode 2021/2022: </a:t>
            </a:r>
            <a:br>
              <a:rPr lang="de-DE" sz="2000" dirty="0">
                <a:latin typeface="Nunito Sans" pitchFamily="2" charset="0"/>
              </a:rPr>
            </a:br>
            <a:r>
              <a:rPr lang="de-DE" sz="2000" dirty="0">
                <a:latin typeface="Nunito Sans" pitchFamily="2" charset="0"/>
              </a:rPr>
              <a:t>Die Möglichkeit der Freigabe eines </a:t>
            </a:r>
            <a:r>
              <a:rPr lang="de-DE" sz="2000" dirty="0">
                <a:solidFill>
                  <a:srgbClr val="728C7B"/>
                </a:solidFill>
                <a:latin typeface="Nunito Sans" pitchFamily="2" charset="0"/>
              </a:rPr>
              <a:t>Zusätzlichen Abschusses </a:t>
            </a:r>
            <a:r>
              <a:rPr lang="de-DE" sz="2000" dirty="0">
                <a:latin typeface="Nunito Sans" pitchFamily="2" charset="0"/>
              </a:rPr>
              <a:t>(ZA 1 und ZA 2) </a:t>
            </a:r>
            <a:br>
              <a:rPr lang="de-DE" sz="2000" dirty="0">
                <a:latin typeface="Nunito Sans" pitchFamily="2" charset="0"/>
              </a:rPr>
            </a:br>
            <a:r>
              <a:rPr lang="de-DE" sz="2000" dirty="0">
                <a:latin typeface="Nunito Sans" pitchFamily="2" charset="0"/>
              </a:rPr>
              <a:t>durch den Bezirksjägermeister.</a:t>
            </a:r>
          </a:p>
        </p:txBody>
      </p:sp>
    </p:spTree>
    <p:extLst>
      <p:ext uri="{BB962C8B-B14F-4D97-AF65-F5344CB8AC3E}">
        <p14:creationId xmlns:p14="http://schemas.microsoft.com/office/powerpoint/2010/main" val="213424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266F7-24B6-02B9-46EE-C9F10125FB82}"/>
              </a:ext>
            </a:extLst>
          </p:cNvPr>
          <p:cNvSpPr>
            <a:spLocks noGrp="1"/>
          </p:cNvSpPr>
          <p:nvPr>
            <p:ph type="title"/>
          </p:nvPr>
        </p:nvSpPr>
        <p:spPr/>
        <p:txBody>
          <a:bodyPr/>
          <a:lstStyle/>
          <a:p>
            <a:r>
              <a:rPr lang="de-DE" dirty="0"/>
              <a:t>Das Vereinsgesetz 2002</a:t>
            </a:r>
          </a:p>
        </p:txBody>
      </p:sp>
      <p:sp>
        <p:nvSpPr>
          <p:cNvPr id="3" name="Inhaltsplatzhalter 2">
            <a:extLst>
              <a:ext uri="{FF2B5EF4-FFF2-40B4-BE49-F238E27FC236}">
                <a16:creationId xmlns:a16="http://schemas.microsoft.com/office/drawing/2014/main" id="{5512364C-56B5-F242-442A-EEB9D5815B34}"/>
              </a:ext>
            </a:extLst>
          </p:cNvPr>
          <p:cNvSpPr>
            <a:spLocks noGrp="1"/>
          </p:cNvSpPr>
          <p:nvPr>
            <p:ph idx="1"/>
          </p:nvPr>
        </p:nvSpPr>
        <p:spPr>
          <a:xfrm>
            <a:off x="1002101" y="1842877"/>
            <a:ext cx="10515600" cy="4530726"/>
          </a:xfrm>
        </p:spPr>
        <p:txBody>
          <a:bodyPr>
            <a:normAutofit/>
          </a:bodyPr>
          <a:lstStyle/>
          <a:p>
            <a:pPr marL="0" indent="0">
              <a:spcBef>
                <a:spcPts val="0"/>
              </a:spcBef>
              <a:buNone/>
            </a:pPr>
            <a:r>
              <a:rPr lang="de-DE" sz="1800" b="0" i="0" u="none" strike="noStrike" baseline="0" dirty="0">
                <a:solidFill>
                  <a:srgbClr val="000000"/>
                </a:solidFill>
                <a:latin typeface="Nunito Sans" pitchFamily="2" charset="0"/>
              </a:rPr>
              <a:t>Der Verei</a:t>
            </a:r>
            <a:r>
              <a:rPr lang="de-DE" sz="1800" dirty="0">
                <a:solidFill>
                  <a:srgbClr val="000000"/>
                </a:solidFill>
                <a:latin typeface="Nunito Sans" pitchFamily="2" charset="0"/>
              </a:rPr>
              <a:t>n…</a:t>
            </a:r>
          </a:p>
          <a:p>
            <a:pPr marL="0" indent="0">
              <a:spcBef>
                <a:spcPts val="0"/>
              </a:spcBef>
              <a:buNone/>
            </a:pPr>
            <a:endParaRPr lang="de-DE" sz="1800" b="0" i="0" u="none" strike="noStrike" baseline="0" dirty="0">
              <a:solidFill>
                <a:srgbClr val="000000"/>
              </a:solidFill>
              <a:latin typeface="Nunito Sans" pitchFamily="2" charset="0"/>
            </a:endParaRPr>
          </a:p>
          <a:p>
            <a:pPr marL="0" indent="0">
              <a:spcBef>
                <a:spcPts val="0"/>
              </a:spcBef>
              <a:buNone/>
            </a:pPr>
            <a:r>
              <a:rPr lang="de-DE" sz="1800" dirty="0">
                <a:solidFill>
                  <a:srgbClr val="000000"/>
                </a:solidFill>
                <a:latin typeface="Nunito Sans" pitchFamily="2" charset="0"/>
              </a:rPr>
              <a:t>freiwilliger, auf Dauer angelegter, aufgrund von Statuten organisierter Zusammenschluss mindestens zweier Personen zur Verfolgung eines bestimmten, gemeinsamen, ideellen Zwecks. </a:t>
            </a:r>
          </a:p>
          <a:p>
            <a:pPr marL="0" indent="0">
              <a:spcBef>
                <a:spcPts val="0"/>
              </a:spcBef>
              <a:buNone/>
            </a:pPr>
            <a:endParaRPr lang="de-DE" sz="1800" b="0" i="0" u="none" strike="noStrike" baseline="0" dirty="0">
              <a:solidFill>
                <a:srgbClr val="000000"/>
              </a:solidFill>
              <a:latin typeface="Nunito Sans" pitchFamily="2" charset="0"/>
            </a:endParaRPr>
          </a:p>
          <a:p>
            <a:pPr marL="0" indent="0">
              <a:spcBef>
                <a:spcPts val="0"/>
              </a:spcBef>
              <a:buNone/>
            </a:pPr>
            <a:endParaRPr lang="de-DE" sz="1800" b="0" i="0" u="none" strike="noStrike" baseline="0" dirty="0">
              <a:solidFill>
                <a:srgbClr val="000000"/>
              </a:solidFill>
              <a:latin typeface="Nunito Sans" pitchFamily="2" charset="0"/>
            </a:endParaRPr>
          </a:p>
          <a:p>
            <a:pPr>
              <a:spcBef>
                <a:spcPts val="0"/>
              </a:spcBef>
            </a:pPr>
            <a:r>
              <a:rPr lang="de-DE" sz="1800" b="1" i="0" u="none" strike="noStrike" baseline="0" dirty="0">
                <a:solidFill>
                  <a:srgbClr val="000000"/>
                </a:solidFill>
                <a:latin typeface="Nunito Sans" pitchFamily="2" charset="0"/>
              </a:rPr>
              <a:t>Freiwilligkeit</a:t>
            </a:r>
            <a:r>
              <a:rPr lang="de-DE" sz="1800" dirty="0">
                <a:solidFill>
                  <a:srgbClr val="000000"/>
                </a:solidFill>
                <a:latin typeface="Nunito Sans" pitchFamily="2" charset="0"/>
              </a:rPr>
              <a:t> </a:t>
            </a:r>
          </a:p>
          <a:p>
            <a:pPr>
              <a:spcBef>
                <a:spcPts val="0"/>
              </a:spcBef>
            </a:pPr>
            <a:r>
              <a:rPr lang="de-DE" sz="1800" b="1" i="0" u="none" strike="noStrike" baseline="0" dirty="0">
                <a:solidFill>
                  <a:srgbClr val="000000"/>
                </a:solidFill>
                <a:latin typeface="Nunito Sans" pitchFamily="2" charset="0"/>
              </a:rPr>
              <a:t>auf Dauer angelegt</a:t>
            </a:r>
            <a:r>
              <a:rPr lang="de-DE" sz="1800" dirty="0">
                <a:solidFill>
                  <a:srgbClr val="000000"/>
                </a:solidFill>
                <a:latin typeface="Nunito Sans" pitchFamily="2" charset="0"/>
              </a:rPr>
              <a:t> </a:t>
            </a:r>
          </a:p>
          <a:p>
            <a:pPr>
              <a:spcBef>
                <a:spcPts val="0"/>
              </a:spcBef>
            </a:pPr>
            <a:r>
              <a:rPr lang="de-DE" sz="1800" b="1" i="0" u="none" strike="noStrike" baseline="0" dirty="0">
                <a:solidFill>
                  <a:srgbClr val="000000"/>
                </a:solidFill>
                <a:latin typeface="Nunito Sans" pitchFamily="2" charset="0"/>
              </a:rPr>
              <a:t>aufgrund von Statuten organisierter Zusammenschluss  </a:t>
            </a:r>
            <a:endParaRPr lang="de-DE" sz="1800" dirty="0">
              <a:solidFill>
                <a:srgbClr val="000000"/>
              </a:solidFill>
              <a:latin typeface="Nunito Sans" pitchFamily="2" charset="0"/>
            </a:endParaRPr>
          </a:p>
          <a:p>
            <a:pPr>
              <a:spcBef>
                <a:spcPts val="0"/>
              </a:spcBef>
            </a:pPr>
            <a:r>
              <a:rPr lang="de-DE" sz="1800" b="1" i="0" u="none" strike="noStrike" baseline="0" dirty="0">
                <a:solidFill>
                  <a:srgbClr val="000000"/>
                </a:solidFill>
                <a:latin typeface="Nunito Sans" pitchFamily="2" charset="0"/>
              </a:rPr>
              <a:t>mindestens zweier Personen</a:t>
            </a:r>
            <a:endParaRPr lang="de-DE" sz="1800" dirty="0">
              <a:solidFill>
                <a:srgbClr val="000000"/>
              </a:solidFill>
              <a:latin typeface="Nunito Sans" pitchFamily="2" charset="0"/>
            </a:endParaRPr>
          </a:p>
          <a:p>
            <a:pPr>
              <a:spcBef>
                <a:spcPts val="0"/>
              </a:spcBef>
            </a:pPr>
            <a:r>
              <a:rPr lang="de-DE" sz="1800" b="1" dirty="0">
                <a:solidFill>
                  <a:srgbClr val="000000"/>
                </a:solidFill>
                <a:latin typeface="Nunito Sans" pitchFamily="2" charset="0"/>
              </a:rPr>
              <a:t>Verfolgung eines bestimmten, gemeinsamen, ideellen Zwecks </a:t>
            </a:r>
            <a:br>
              <a:rPr lang="de-DE" sz="1800" b="1" dirty="0">
                <a:solidFill>
                  <a:srgbClr val="000000"/>
                </a:solidFill>
                <a:latin typeface="Nunito Sans" pitchFamily="2" charset="0"/>
              </a:rPr>
            </a:br>
            <a:r>
              <a:rPr lang="de-DE" sz="1800" dirty="0">
                <a:solidFill>
                  <a:srgbClr val="000000"/>
                </a:solidFill>
                <a:latin typeface="Nunito Sans" pitchFamily="2" charset="0"/>
              </a:rPr>
              <a:t>(d</a:t>
            </a:r>
            <a:r>
              <a:rPr lang="de-DE" sz="1800" b="0" i="0" u="none" strike="noStrike" baseline="0" dirty="0">
                <a:solidFill>
                  <a:srgbClr val="000000"/>
                </a:solidFill>
                <a:latin typeface="Nunito Sans" pitchFamily="2" charset="0"/>
              </a:rPr>
              <a:t>arf „nicht auf Gewinn berechnet“ sein)</a:t>
            </a:r>
          </a:p>
          <a:p>
            <a:pPr>
              <a:spcBef>
                <a:spcPts val="0"/>
              </a:spcBef>
            </a:pPr>
            <a:endParaRPr lang="de-DE" sz="1800" b="1" dirty="0">
              <a:solidFill>
                <a:srgbClr val="000000"/>
              </a:solidFill>
              <a:latin typeface="Nunito Sans" pitchFamily="2" charset="0"/>
            </a:endParaRPr>
          </a:p>
          <a:p>
            <a:pPr>
              <a:spcBef>
                <a:spcPts val="0"/>
              </a:spcBef>
            </a:pPr>
            <a:endParaRPr lang="de-DE" dirty="0">
              <a:latin typeface="Nunito Sans" pitchFamily="2" charset="0"/>
            </a:endParaRPr>
          </a:p>
        </p:txBody>
      </p:sp>
    </p:spTree>
    <p:extLst>
      <p:ext uri="{BB962C8B-B14F-4D97-AF65-F5344CB8AC3E}">
        <p14:creationId xmlns:p14="http://schemas.microsoft.com/office/powerpoint/2010/main" val="426366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ihandform: Form 10">
            <a:extLst>
              <a:ext uri="{FF2B5EF4-FFF2-40B4-BE49-F238E27FC236}">
                <a16:creationId xmlns:a16="http://schemas.microsoft.com/office/drawing/2014/main" id="{24B0C7ED-382E-50EA-409F-09D035B1B498}"/>
              </a:ext>
            </a:extLst>
          </p:cNvPr>
          <p:cNvSpPr/>
          <p:nvPr/>
        </p:nvSpPr>
        <p:spPr>
          <a:xfrm>
            <a:off x="3465764" y="1268787"/>
            <a:ext cx="2309043" cy="2140944"/>
          </a:xfrm>
          <a:custGeom>
            <a:avLst/>
            <a:gdLst>
              <a:gd name="connsiteX0" fmla="*/ 0 w 2309043"/>
              <a:gd name="connsiteY0" fmla="*/ 2326338 h 2326338"/>
              <a:gd name="connsiteX1" fmla="*/ 1154522 w 2309043"/>
              <a:gd name="connsiteY1" fmla="*/ 0 h 2326338"/>
              <a:gd name="connsiteX2" fmla="*/ 2309043 w 2309043"/>
              <a:gd name="connsiteY2" fmla="*/ 2326338 h 2326338"/>
              <a:gd name="connsiteX3" fmla="*/ 0 w 2309043"/>
              <a:gd name="connsiteY3" fmla="*/ 2326338 h 2326338"/>
            </a:gdLst>
            <a:ahLst/>
            <a:cxnLst>
              <a:cxn ang="0">
                <a:pos x="connsiteX0" y="connsiteY0"/>
              </a:cxn>
              <a:cxn ang="0">
                <a:pos x="connsiteX1" y="connsiteY1"/>
              </a:cxn>
              <a:cxn ang="0">
                <a:pos x="connsiteX2" y="connsiteY2"/>
              </a:cxn>
              <a:cxn ang="0">
                <a:pos x="connsiteX3" y="connsiteY3"/>
              </a:cxn>
            </a:cxnLst>
            <a:rect l="l" t="t" r="r" b="b"/>
            <a:pathLst>
              <a:path w="2309043" h="2326338">
                <a:moveTo>
                  <a:pt x="0" y="2326338"/>
                </a:moveTo>
                <a:lnTo>
                  <a:pt x="1154522" y="0"/>
                </a:lnTo>
                <a:lnTo>
                  <a:pt x="2309043" y="2326338"/>
                </a:lnTo>
                <a:lnTo>
                  <a:pt x="0" y="2326338"/>
                </a:lnTo>
                <a:close/>
              </a:path>
            </a:pathLst>
          </a:custGeom>
          <a:solidFill>
            <a:srgbClr val="ADBEB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16509"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Zusätzlicher Abschuss </a:t>
            </a:r>
            <a:br>
              <a:rPr lang="de-DE" sz="1400" kern="1200" dirty="0"/>
            </a:br>
            <a:r>
              <a:rPr lang="de-DE" sz="1400" kern="1200" dirty="0"/>
              <a:t>(ZA 2)</a:t>
            </a:r>
          </a:p>
          <a:p>
            <a:pPr marL="0" lvl="0" indent="0" algn="ctr" defTabSz="622300">
              <a:lnSpc>
                <a:spcPct val="90000"/>
              </a:lnSpc>
              <a:spcBef>
                <a:spcPct val="0"/>
              </a:spcBef>
              <a:spcAft>
                <a:spcPct val="35000"/>
              </a:spcAft>
              <a:buNone/>
            </a:pPr>
            <a:endParaRPr lang="de-AT" sz="1400" kern="1200" dirty="0"/>
          </a:p>
        </p:txBody>
      </p:sp>
      <p:sp>
        <p:nvSpPr>
          <p:cNvPr id="12" name="Freihandform: Form 11">
            <a:extLst>
              <a:ext uri="{FF2B5EF4-FFF2-40B4-BE49-F238E27FC236}">
                <a16:creationId xmlns:a16="http://schemas.microsoft.com/office/drawing/2014/main" id="{C63334F1-A480-BEA8-B95C-797EC4ADB314}"/>
              </a:ext>
            </a:extLst>
          </p:cNvPr>
          <p:cNvSpPr/>
          <p:nvPr/>
        </p:nvSpPr>
        <p:spPr>
          <a:xfrm>
            <a:off x="2302189" y="3445944"/>
            <a:ext cx="2309043" cy="2309043"/>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0" y="2309043"/>
                </a:moveTo>
                <a:lnTo>
                  <a:pt x="1154522" y="0"/>
                </a:lnTo>
                <a:lnTo>
                  <a:pt x="2309043" y="2309043"/>
                </a:lnTo>
                <a:lnTo>
                  <a:pt x="0" y="2309043"/>
                </a:lnTo>
                <a:close/>
              </a:path>
            </a:pathLst>
          </a:custGeom>
          <a:solidFill>
            <a:srgbClr val="728C7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07862"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Individueller Abschuss</a:t>
            </a:r>
          </a:p>
          <a:p>
            <a:pPr marL="0" lvl="0" indent="0" algn="ctr" defTabSz="622300">
              <a:lnSpc>
                <a:spcPct val="90000"/>
              </a:lnSpc>
              <a:spcBef>
                <a:spcPct val="0"/>
              </a:spcBef>
              <a:spcAft>
                <a:spcPct val="35000"/>
              </a:spcAft>
              <a:buNone/>
            </a:pPr>
            <a:endParaRPr lang="de-AT" sz="1400" kern="1200" dirty="0"/>
          </a:p>
        </p:txBody>
      </p:sp>
      <p:sp>
        <p:nvSpPr>
          <p:cNvPr id="13" name="Freihandform: Form 12">
            <a:extLst>
              <a:ext uri="{FF2B5EF4-FFF2-40B4-BE49-F238E27FC236}">
                <a16:creationId xmlns:a16="http://schemas.microsoft.com/office/drawing/2014/main" id="{60EF6C73-B87B-86B3-EA2E-4CEAF5B5242B}"/>
              </a:ext>
            </a:extLst>
          </p:cNvPr>
          <p:cNvSpPr/>
          <p:nvPr/>
        </p:nvSpPr>
        <p:spPr>
          <a:xfrm>
            <a:off x="3456711" y="3427837"/>
            <a:ext cx="2309043" cy="2309044"/>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2309043" y="0"/>
                </a:moveTo>
                <a:lnTo>
                  <a:pt x="1154521" y="2309043"/>
                </a:lnTo>
                <a:lnTo>
                  <a:pt x="0" y="0"/>
                </a:lnTo>
                <a:lnTo>
                  <a:pt x="2309043" y="0"/>
                </a:lnTo>
                <a:close/>
              </a:path>
            </a:pathLst>
          </a:custGeom>
          <a:solidFill>
            <a:srgbClr val="728C7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53341" rIns="630601" bIns="1207862" numCol="1" spcCol="1270" anchor="ctr" anchorCtr="0">
            <a:noAutofit/>
          </a:bodyPr>
          <a:lstStyle/>
          <a:p>
            <a:pPr marL="0" lvl="0" indent="0" algn="ctr" defTabSz="622300">
              <a:lnSpc>
                <a:spcPct val="90000"/>
              </a:lnSpc>
              <a:spcBef>
                <a:spcPct val="0"/>
              </a:spcBef>
              <a:spcAft>
                <a:spcPct val="35000"/>
              </a:spcAft>
              <a:buNone/>
            </a:pPr>
            <a:endParaRPr lang="de-DE" sz="1400" kern="1200" dirty="0"/>
          </a:p>
          <a:p>
            <a:pPr marL="0" lvl="0" indent="0" algn="ctr" defTabSz="622300">
              <a:lnSpc>
                <a:spcPct val="90000"/>
              </a:lnSpc>
              <a:spcBef>
                <a:spcPct val="0"/>
              </a:spcBef>
              <a:spcAft>
                <a:spcPct val="35000"/>
              </a:spcAft>
              <a:buNone/>
            </a:pPr>
            <a:endParaRPr lang="de-DE" sz="1400" kern="1200" dirty="0"/>
          </a:p>
          <a:p>
            <a:pPr marL="0" lvl="0" indent="0" algn="ctr" defTabSz="622300">
              <a:lnSpc>
                <a:spcPct val="90000"/>
              </a:lnSpc>
              <a:spcBef>
                <a:spcPct val="0"/>
              </a:spcBef>
              <a:spcAft>
                <a:spcPct val="35000"/>
              </a:spcAft>
              <a:buNone/>
            </a:pPr>
            <a:endParaRPr lang="de-DE" sz="1400" dirty="0"/>
          </a:p>
          <a:p>
            <a:pPr marL="0" lvl="0" indent="0" algn="ctr" defTabSz="622300">
              <a:lnSpc>
                <a:spcPct val="90000"/>
              </a:lnSpc>
              <a:spcBef>
                <a:spcPct val="0"/>
              </a:spcBef>
              <a:spcAft>
                <a:spcPct val="35000"/>
              </a:spcAft>
              <a:buNone/>
            </a:pPr>
            <a:r>
              <a:rPr lang="de-DE" sz="1400" kern="1200" dirty="0"/>
              <a:t>Zusätzlicher Abschuss </a:t>
            </a:r>
            <a:br>
              <a:rPr lang="de-DE" sz="1400" kern="1200" dirty="0"/>
            </a:br>
            <a:r>
              <a:rPr lang="de-DE" sz="1400" kern="1200" dirty="0"/>
              <a:t>(ZA 1)</a:t>
            </a:r>
            <a:endParaRPr lang="de-AT" sz="1400" kern="1200" dirty="0"/>
          </a:p>
        </p:txBody>
      </p:sp>
      <p:sp>
        <p:nvSpPr>
          <p:cNvPr id="14" name="Freihandform: Form 13">
            <a:extLst>
              <a:ext uri="{FF2B5EF4-FFF2-40B4-BE49-F238E27FC236}">
                <a16:creationId xmlns:a16="http://schemas.microsoft.com/office/drawing/2014/main" id="{48BE0BA4-9EDE-36F4-E2A7-E40529188217}"/>
              </a:ext>
            </a:extLst>
          </p:cNvPr>
          <p:cNvSpPr/>
          <p:nvPr/>
        </p:nvSpPr>
        <p:spPr>
          <a:xfrm>
            <a:off x="4620286" y="3436891"/>
            <a:ext cx="2309043" cy="2309043"/>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0" y="2309043"/>
                </a:moveTo>
                <a:lnTo>
                  <a:pt x="1154522" y="0"/>
                </a:lnTo>
                <a:lnTo>
                  <a:pt x="2309043" y="2309043"/>
                </a:lnTo>
                <a:lnTo>
                  <a:pt x="0" y="2309043"/>
                </a:lnTo>
                <a:close/>
              </a:path>
            </a:pathLst>
          </a:custGeom>
          <a:solidFill>
            <a:srgbClr val="728C7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07862"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Gemeinsamer Abschuss</a:t>
            </a:r>
          </a:p>
          <a:p>
            <a:pPr marL="0" lvl="0" indent="0" algn="ctr" defTabSz="622300">
              <a:lnSpc>
                <a:spcPct val="90000"/>
              </a:lnSpc>
              <a:spcBef>
                <a:spcPct val="0"/>
              </a:spcBef>
              <a:spcAft>
                <a:spcPct val="35000"/>
              </a:spcAft>
              <a:buNone/>
            </a:pPr>
            <a:endParaRPr lang="de-AT" sz="1400" kern="1200" dirty="0"/>
          </a:p>
        </p:txBody>
      </p:sp>
      <p:sp>
        <p:nvSpPr>
          <p:cNvPr id="17" name="Textfeld 16">
            <a:extLst>
              <a:ext uri="{FF2B5EF4-FFF2-40B4-BE49-F238E27FC236}">
                <a16:creationId xmlns:a16="http://schemas.microsoft.com/office/drawing/2014/main" id="{9A497EB3-7BD6-CF2B-9A71-D09C5F7848BD}"/>
              </a:ext>
            </a:extLst>
          </p:cNvPr>
          <p:cNvSpPr txBox="1"/>
          <p:nvPr/>
        </p:nvSpPr>
        <p:spPr>
          <a:xfrm>
            <a:off x="7143184" y="4244502"/>
            <a:ext cx="2399170" cy="584775"/>
          </a:xfrm>
          <a:prstGeom prst="rect">
            <a:avLst/>
          </a:prstGeom>
          <a:noFill/>
        </p:spPr>
        <p:txBody>
          <a:bodyPr wrap="square" rtlCol="0">
            <a:spAutoFit/>
          </a:bodyPr>
          <a:lstStyle/>
          <a:p>
            <a:r>
              <a:rPr lang="de-DE" sz="1600" dirty="0">
                <a:latin typeface="Nunito Sans" pitchFamily="2" charset="0"/>
              </a:rPr>
              <a:t>Die Freigabe erfolgt im Abschussplanbescheid</a:t>
            </a:r>
            <a:endParaRPr lang="de-AT" sz="1600" dirty="0">
              <a:latin typeface="Nunito Sans" pitchFamily="2" charset="0"/>
            </a:endParaRPr>
          </a:p>
        </p:txBody>
      </p:sp>
      <p:sp>
        <p:nvSpPr>
          <p:cNvPr id="18" name="Textfeld 17">
            <a:extLst>
              <a:ext uri="{FF2B5EF4-FFF2-40B4-BE49-F238E27FC236}">
                <a16:creationId xmlns:a16="http://schemas.microsoft.com/office/drawing/2014/main" id="{5A697368-FF41-58F7-A049-92C9900DEA25}"/>
              </a:ext>
            </a:extLst>
          </p:cNvPr>
          <p:cNvSpPr txBox="1"/>
          <p:nvPr/>
        </p:nvSpPr>
        <p:spPr>
          <a:xfrm>
            <a:off x="7143184" y="2041415"/>
            <a:ext cx="2625504" cy="830997"/>
          </a:xfrm>
          <a:prstGeom prst="rect">
            <a:avLst/>
          </a:prstGeom>
          <a:noFill/>
        </p:spPr>
        <p:txBody>
          <a:bodyPr wrap="square" rtlCol="0">
            <a:spAutoFit/>
          </a:bodyPr>
          <a:lstStyle/>
          <a:p>
            <a:r>
              <a:rPr lang="de-DE" sz="1600" dirty="0">
                <a:latin typeface="Nunito Sans" pitchFamily="2" charset="0"/>
              </a:rPr>
              <a:t>Es ergeht ein gesonderter Bescheid des Bezirksjägermeisters</a:t>
            </a:r>
            <a:endParaRPr lang="de-AT" sz="1600" dirty="0">
              <a:latin typeface="Nunito Sans" pitchFamily="2" charset="0"/>
            </a:endParaRPr>
          </a:p>
        </p:txBody>
      </p:sp>
      <p:cxnSp>
        <p:nvCxnSpPr>
          <p:cNvPr id="25" name="Gerader Verbinder 24">
            <a:extLst>
              <a:ext uri="{FF2B5EF4-FFF2-40B4-BE49-F238E27FC236}">
                <a16:creationId xmlns:a16="http://schemas.microsoft.com/office/drawing/2014/main" id="{2DDE1A34-2B38-125B-42FA-9E9682726002}"/>
              </a:ext>
            </a:extLst>
          </p:cNvPr>
          <p:cNvCxnSpPr>
            <a:cxnSpLocks/>
          </p:cNvCxnSpPr>
          <p:nvPr/>
        </p:nvCxnSpPr>
        <p:spPr>
          <a:xfrm>
            <a:off x="4876056" y="1356510"/>
            <a:ext cx="4666298" cy="0"/>
          </a:xfrm>
          <a:prstGeom prst="line">
            <a:avLst/>
          </a:prstGeom>
          <a:ln w="9525" cap="flat" cmpd="sng" algn="ctr">
            <a:solidFill>
              <a:srgbClr val="728C7B"/>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Gerader Verbinder 25">
            <a:extLst>
              <a:ext uri="{FF2B5EF4-FFF2-40B4-BE49-F238E27FC236}">
                <a16:creationId xmlns:a16="http://schemas.microsoft.com/office/drawing/2014/main" id="{9EEAF035-A81D-F7C4-6A35-9773F403C3EC}"/>
              </a:ext>
            </a:extLst>
          </p:cNvPr>
          <p:cNvCxnSpPr>
            <a:cxnSpLocks/>
          </p:cNvCxnSpPr>
          <p:nvPr/>
        </p:nvCxnSpPr>
        <p:spPr>
          <a:xfrm>
            <a:off x="5944094" y="3436486"/>
            <a:ext cx="3607313" cy="0"/>
          </a:xfrm>
          <a:prstGeom prst="line">
            <a:avLst/>
          </a:prstGeom>
          <a:ln w="9525" cap="flat" cmpd="sng" algn="ctr">
            <a:solidFill>
              <a:srgbClr val="728C7B"/>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Gerader Verbinder 26">
            <a:extLst>
              <a:ext uri="{FF2B5EF4-FFF2-40B4-BE49-F238E27FC236}">
                <a16:creationId xmlns:a16="http://schemas.microsoft.com/office/drawing/2014/main" id="{16AB9447-5C1B-9907-B7B8-C03A0BE382DB}"/>
              </a:ext>
            </a:extLst>
          </p:cNvPr>
          <p:cNvCxnSpPr>
            <a:cxnSpLocks/>
          </p:cNvCxnSpPr>
          <p:nvPr/>
        </p:nvCxnSpPr>
        <p:spPr>
          <a:xfrm>
            <a:off x="7049446" y="5637292"/>
            <a:ext cx="2501961" cy="0"/>
          </a:xfrm>
          <a:prstGeom prst="line">
            <a:avLst/>
          </a:prstGeom>
          <a:ln w="9525" cap="flat" cmpd="sng" algn="ctr">
            <a:solidFill>
              <a:srgbClr val="728C7B"/>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feld 2">
            <a:extLst>
              <a:ext uri="{FF2B5EF4-FFF2-40B4-BE49-F238E27FC236}">
                <a16:creationId xmlns:a16="http://schemas.microsoft.com/office/drawing/2014/main" id="{248C7381-2414-5B63-7A2D-063CDE56C4DE}"/>
              </a:ext>
            </a:extLst>
          </p:cNvPr>
          <p:cNvSpPr txBox="1"/>
          <p:nvPr/>
        </p:nvSpPr>
        <p:spPr>
          <a:xfrm>
            <a:off x="697117" y="517736"/>
            <a:ext cx="5398883" cy="400110"/>
          </a:xfrm>
          <a:prstGeom prst="rect">
            <a:avLst/>
          </a:prstGeom>
          <a:noFill/>
        </p:spPr>
        <p:txBody>
          <a:bodyPr wrap="square" rtlCol="0">
            <a:spAutoFit/>
          </a:bodyPr>
          <a:lstStyle/>
          <a:p>
            <a:r>
              <a:rPr lang="de-DE" sz="2000" b="1" dirty="0">
                <a:solidFill>
                  <a:srgbClr val="728C7B"/>
                </a:solidFill>
                <a:latin typeface="Nunito Sans" pitchFamily="2" charset="0"/>
              </a:rPr>
              <a:t>Wie erfolgt die Abschussfreigabe?</a:t>
            </a:r>
            <a:endParaRPr lang="de-AT" sz="2000" b="1" dirty="0">
              <a:solidFill>
                <a:srgbClr val="728C7B"/>
              </a:solidFill>
              <a:latin typeface="Nunito Sans" pitchFamily="2" charset="0"/>
            </a:endParaRPr>
          </a:p>
        </p:txBody>
      </p:sp>
    </p:spTree>
    <p:extLst>
      <p:ext uri="{BB962C8B-B14F-4D97-AF65-F5344CB8AC3E}">
        <p14:creationId xmlns:p14="http://schemas.microsoft.com/office/powerpoint/2010/main" val="281896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89AD0-154C-3355-3468-A6691CAAAFC8}"/>
              </a:ext>
            </a:extLst>
          </p:cNvPr>
          <p:cNvSpPr>
            <a:spLocks noGrp="1"/>
          </p:cNvSpPr>
          <p:nvPr>
            <p:ph type="title"/>
          </p:nvPr>
        </p:nvSpPr>
        <p:spPr/>
        <p:txBody>
          <a:bodyPr/>
          <a:lstStyle/>
          <a:p>
            <a:r>
              <a:rPr lang="de-DE" dirty="0"/>
              <a:t>Der individuelle Abschuss</a:t>
            </a:r>
            <a:endParaRPr lang="de-AT" dirty="0"/>
          </a:p>
        </p:txBody>
      </p:sp>
      <p:sp>
        <p:nvSpPr>
          <p:cNvPr id="5" name="Textfeld 4">
            <a:extLst>
              <a:ext uri="{FF2B5EF4-FFF2-40B4-BE49-F238E27FC236}">
                <a16:creationId xmlns:a16="http://schemas.microsoft.com/office/drawing/2014/main" id="{9E564C80-F9A2-5087-2979-EF3CB6019694}"/>
              </a:ext>
            </a:extLst>
          </p:cNvPr>
          <p:cNvSpPr txBox="1"/>
          <p:nvPr/>
        </p:nvSpPr>
        <p:spPr>
          <a:xfrm>
            <a:off x="5767058" y="2196818"/>
            <a:ext cx="4771176" cy="3693319"/>
          </a:xfrm>
          <a:prstGeom prst="rect">
            <a:avLst/>
          </a:prstGeom>
          <a:noFill/>
        </p:spPr>
        <p:txBody>
          <a:bodyPr wrap="square" rtlCol="0">
            <a:spAutoFit/>
          </a:bodyPr>
          <a:lstStyle/>
          <a:p>
            <a:r>
              <a:rPr lang="de-DE" dirty="0">
                <a:latin typeface="Nunito Sans" pitchFamily="2" charset="0"/>
              </a:rPr>
              <a:t>Die Abschussfreigabe erfolgt mittels </a:t>
            </a:r>
            <a:r>
              <a:rPr lang="de-DE" b="1" dirty="0">
                <a:latin typeface="Nunito Sans" pitchFamily="2" charset="0"/>
              </a:rPr>
              <a:t>Abschussplanbescheid</a:t>
            </a:r>
            <a:r>
              <a:rPr lang="de-DE" dirty="0">
                <a:latin typeface="Nunito Sans" pitchFamily="2" charset="0"/>
              </a:rPr>
              <a:t> durch den Bezirksjägermeister.</a:t>
            </a:r>
          </a:p>
          <a:p>
            <a:endParaRPr lang="de-DE" dirty="0">
              <a:latin typeface="Nunito Sans" pitchFamily="2" charset="0"/>
            </a:endParaRPr>
          </a:p>
          <a:p>
            <a:r>
              <a:rPr lang="de-DE" dirty="0">
                <a:latin typeface="Nunito Sans" pitchFamily="2" charset="0"/>
              </a:rPr>
              <a:t>Dieser hat sich an den Vorgaben und Kriterien der Abschussrichtlinien zu Altersklassen und Geschlechterverhältnis zu orientieren. </a:t>
            </a:r>
          </a:p>
          <a:p>
            <a:endParaRPr lang="de-DE" dirty="0">
              <a:latin typeface="Nunito Sans" pitchFamily="2" charset="0"/>
            </a:endParaRPr>
          </a:p>
          <a:p>
            <a:r>
              <a:rPr lang="de-DE" dirty="0">
                <a:latin typeface="Nunito Sans" pitchFamily="2" charset="0"/>
                <a:sym typeface="Wingdings" panose="05000000000000000000" pitchFamily="2" charset="2"/>
              </a:rPr>
              <a:t>Wenn kein Abschussplanantrag gestellt wurde, ist der Abschuss von Amts wegen festzusetzen.</a:t>
            </a:r>
            <a:endParaRPr lang="de-DE" dirty="0">
              <a:latin typeface="Nunito Sans" pitchFamily="2" charset="0"/>
            </a:endParaRPr>
          </a:p>
          <a:p>
            <a:endParaRPr lang="de-AT" dirty="0"/>
          </a:p>
        </p:txBody>
      </p:sp>
      <p:sp>
        <p:nvSpPr>
          <p:cNvPr id="15" name="Freihandform: Form 14">
            <a:extLst>
              <a:ext uri="{FF2B5EF4-FFF2-40B4-BE49-F238E27FC236}">
                <a16:creationId xmlns:a16="http://schemas.microsoft.com/office/drawing/2014/main" id="{19E6D9AC-37A9-F0CB-AD72-0564D2006750}"/>
              </a:ext>
            </a:extLst>
          </p:cNvPr>
          <p:cNvSpPr/>
          <p:nvPr/>
        </p:nvSpPr>
        <p:spPr>
          <a:xfrm>
            <a:off x="2152634" y="1403937"/>
            <a:ext cx="2309043" cy="2140944"/>
          </a:xfrm>
          <a:custGeom>
            <a:avLst/>
            <a:gdLst>
              <a:gd name="connsiteX0" fmla="*/ 0 w 2309043"/>
              <a:gd name="connsiteY0" fmla="*/ 2326338 h 2326338"/>
              <a:gd name="connsiteX1" fmla="*/ 1154522 w 2309043"/>
              <a:gd name="connsiteY1" fmla="*/ 0 h 2326338"/>
              <a:gd name="connsiteX2" fmla="*/ 2309043 w 2309043"/>
              <a:gd name="connsiteY2" fmla="*/ 2326338 h 2326338"/>
              <a:gd name="connsiteX3" fmla="*/ 0 w 2309043"/>
              <a:gd name="connsiteY3" fmla="*/ 2326338 h 2326338"/>
            </a:gdLst>
            <a:ahLst/>
            <a:cxnLst>
              <a:cxn ang="0">
                <a:pos x="connsiteX0" y="connsiteY0"/>
              </a:cxn>
              <a:cxn ang="0">
                <a:pos x="connsiteX1" y="connsiteY1"/>
              </a:cxn>
              <a:cxn ang="0">
                <a:pos x="connsiteX2" y="connsiteY2"/>
              </a:cxn>
              <a:cxn ang="0">
                <a:pos x="connsiteX3" y="connsiteY3"/>
              </a:cxn>
            </a:cxnLst>
            <a:rect l="l" t="t" r="r" b="b"/>
            <a:pathLst>
              <a:path w="2309043" h="2326338">
                <a:moveTo>
                  <a:pt x="0" y="2326338"/>
                </a:moveTo>
                <a:lnTo>
                  <a:pt x="1154522" y="0"/>
                </a:lnTo>
                <a:lnTo>
                  <a:pt x="2309043" y="2326338"/>
                </a:lnTo>
                <a:lnTo>
                  <a:pt x="0" y="2326338"/>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16509"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Zusätzlicher Abschuss </a:t>
            </a:r>
            <a:br>
              <a:rPr lang="de-DE" sz="1400" kern="1200" dirty="0"/>
            </a:br>
            <a:r>
              <a:rPr lang="de-DE" sz="1400" kern="1200" dirty="0"/>
              <a:t>(ZA 2)</a:t>
            </a:r>
          </a:p>
          <a:p>
            <a:pPr marL="0" lvl="0" indent="0" algn="ctr" defTabSz="622300">
              <a:lnSpc>
                <a:spcPct val="90000"/>
              </a:lnSpc>
              <a:spcBef>
                <a:spcPct val="0"/>
              </a:spcBef>
              <a:spcAft>
                <a:spcPct val="35000"/>
              </a:spcAft>
              <a:buNone/>
            </a:pPr>
            <a:endParaRPr lang="de-AT" sz="1400" kern="1200" dirty="0"/>
          </a:p>
        </p:txBody>
      </p:sp>
      <p:sp>
        <p:nvSpPr>
          <p:cNvPr id="16" name="Freihandform: Form 15">
            <a:extLst>
              <a:ext uri="{FF2B5EF4-FFF2-40B4-BE49-F238E27FC236}">
                <a16:creationId xmlns:a16="http://schemas.microsoft.com/office/drawing/2014/main" id="{EAD54632-9E89-92BE-8770-54DF9AC6026B}"/>
              </a:ext>
            </a:extLst>
          </p:cNvPr>
          <p:cNvSpPr/>
          <p:nvPr/>
        </p:nvSpPr>
        <p:spPr>
          <a:xfrm>
            <a:off x="989059" y="3581094"/>
            <a:ext cx="2309043" cy="2309043"/>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0" y="2309043"/>
                </a:moveTo>
                <a:lnTo>
                  <a:pt x="1154522" y="0"/>
                </a:lnTo>
                <a:lnTo>
                  <a:pt x="2309043" y="2309043"/>
                </a:lnTo>
                <a:lnTo>
                  <a:pt x="0" y="2309043"/>
                </a:lnTo>
                <a:close/>
              </a:path>
            </a:pathLst>
          </a:custGeom>
          <a:solidFill>
            <a:srgbClr val="728C7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07862"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Individueller Abschuss</a:t>
            </a:r>
          </a:p>
          <a:p>
            <a:pPr marL="0" lvl="0" indent="0" algn="ctr" defTabSz="622300">
              <a:lnSpc>
                <a:spcPct val="90000"/>
              </a:lnSpc>
              <a:spcBef>
                <a:spcPct val="0"/>
              </a:spcBef>
              <a:spcAft>
                <a:spcPct val="35000"/>
              </a:spcAft>
              <a:buNone/>
            </a:pPr>
            <a:endParaRPr lang="de-AT" sz="1400" kern="1200" dirty="0"/>
          </a:p>
        </p:txBody>
      </p:sp>
      <p:sp>
        <p:nvSpPr>
          <p:cNvPr id="17" name="Freihandform: Form 16">
            <a:extLst>
              <a:ext uri="{FF2B5EF4-FFF2-40B4-BE49-F238E27FC236}">
                <a16:creationId xmlns:a16="http://schemas.microsoft.com/office/drawing/2014/main" id="{58FCF3EC-049C-AE75-9E52-7DA0941DAF54}"/>
              </a:ext>
            </a:extLst>
          </p:cNvPr>
          <p:cNvSpPr/>
          <p:nvPr/>
        </p:nvSpPr>
        <p:spPr>
          <a:xfrm>
            <a:off x="2143581" y="3562987"/>
            <a:ext cx="2309043" cy="2309044"/>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2309043" y="0"/>
                </a:moveTo>
                <a:lnTo>
                  <a:pt x="1154521" y="2309043"/>
                </a:lnTo>
                <a:lnTo>
                  <a:pt x="0" y="0"/>
                </a:lnTo>
                <a:lnTo>
                  <a:pt x="2309043" y="0"/>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53341" rIns="630601" bIns="1207862" numCol="1" spcCol="1270" anchor="ctr" anchorCtr="0">
            <a:noAutofit/>
          </a:bodyPr>
          <a:lstStyle/>
          <a:p>
            <a:pPr marL="0" lvl="0" indent="0" algn="ctr" defTabSz="622300">
              <a:lnSpc>
                <a:spcPct val="90000"/>
              </a:lnSpc>
              <a:spcBef>
                <a:spcPct val="0"/>
              </a:spcBef>
              <a:spcAft>
                <a:spcPct val="35000"/>
              </a:spcAft>
              <a:buNone/>
            </a:pPr>
            <a:endParaRPr lang="de-DE" sz="1400" kern="1200" dirty="0"/>
          </a:p>
          <a:p>
            <a:pPr marL="0" lvl="0" indent="0" algn="ctr" defTabSz="622300">
              <a:lnSpc>
                <a:spcPct val="90000"/>
              </a:lnSpc>
              <a:spcBef>
                <a:spcPct val="0"/>
              </a:spcBef>
              <a:spcAft>
                <a:spcPct val="35000"/>
              </a:spcAft>
              <a:buNone/>
            </a:pPr>
            <a:endParaRPr lang="de-DE" sz="1400" kern="1200" dirty="0"/>
          </a:p>
          <a:p>
            <a:pPr marL="0" lvl="0" indent="0" algn="ctr" defTabSz="622300">
              <a:lnSpc>
                <a:spcPct val="90000"/>
              </a:lnSpc>
              <a:spcBef>
                <a:spcPct val="0"/>
              </a:spcBef>
              <a:spcAft>
                <a:spcPct val="35000"/>
              </a:spcAft>
              <a:buNone/>
            </a:pPr>
            <a:endParaRPr lang="de-DE" sz="1400" dirty="0"/>
          </a:p>
          <a:p>
            <a:pPr marL="0" lvl="0" indent="0" algn="ctr" defTabSz="622300">
              <a:lnSpc>
                <a:spcPct val="90000"/>
              </a:lnSpc>
              <a:spcBef>
                <a:spcPct val="0"/>
              </a:spcBef>
              <a:spcAft>
                <a:spcPct val="35000"/>
              </a:spcAft>
              <a:buNone/>
            </a:pPr>
            <a:r>
              <a:rPr lang="de-DE" sz="1400" kern="1200" dirty="0"/>
              <a:t>Zusätzlicher Abschuss </a:t>
            </a:r>
            <a:br>
              <a:rPr lang="de-DE" sz="1400" kern="1200" dirty="0"/>
            </a:br>
            <a:r>
              <a:rPr lang="de-DE" sz="1400" kern="1200" dirty="0"/>
              <a:t>(ZA 1)</a:t>
            </a:r>
            <a:endParaRPr lang="de-AT" sz="1400" kern="1200" dirty="0"/>
          </a:p>
        </p:txBody>
      </p:sp>
      <p:sp>
        <p:nvSpPr>
          <p:cNvPr id="18" name="Freihandform: Form 17">
            <a:extLst>
              <a:ext uri="{FF2B5EF4-FFF2-40B4-BE49-F238E27FC236}">
                <a16:creationId xmlns:a16="http://schemas.microsoft.com/office/drawing/2014/main" id="{C1AEB8C2-3B2D-D325-721E-5264E3360B42}"/>
              </a:ext>
            </a:extLst>
          </p:cNvPr>
          <p:cNvSpPr/>
          <p:nvPr/>
        </p:nvSpPr>
        <p:spPr>
          <a:xfrm>
            <a:off x="3307156" y="3572041"/>
            <a:ext cx="2309043" cy="2309043"/>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0" y="2309043"/>
                </a:moveTo>
                <a:lnTo>
                  <a:pt x="1154522" y="0"/>
                </a:lnTo>
                <a:lnTo>
                  <a:pt x="2309043" y="2309043"/>
                </a:lnTo>
                <a:lnTo>
                  <a:pt x="0" y="2309043"/>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07862"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Gemeinsamer Abschuss</a:t>
            </a:r>
          </a:p>
          <a:p>
            <a:pPr marL="0" lvl="0" indent="0" algn="ctr" defTabSz="622300">
              <a:lnSpc>
                <a:spcPct val="90000"/>
              </a:lnSpc>
              <a:spcBef>
                <a:spcPct val="0"/>
              </a:spcBef>
              <a:spcAft>
                <a:spcPct val="35000"/>
              </a:spcAft>
              <a:buNone/>
            </a:pPr>
            <a:endParaRPr lang="de-AT" sz="1400" kern="1200" dirty="0"/>
          </a:p>
        </p:txBody>
      </p:sp>
    </p:spTree>
    <p:extLst>
      <p:ext uri="{BB962C8B-B14F-4D97-AF65-F5344CB8AC3E}">
        <p14:creationId xmlns:p14="http://schemas.microsoft.com/office/powerpoint/2010/main" val="199211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4A468-656C-AC4E-EA25-91CB38A4A2F1}"/>
              </a:ext>
            </a:extLst>
          </p:cNvPr>
          <p:cNvSpPr>
            <a:spLocks noGrp="1"/>
          </p:cNvSpPr>
          <p:nvPr>
            <p:ph type="title"/>
          </p:nvPr>
        </p:nvSpPr>
        <p:spPr/>
        <p:txBody>
          <a:bodyPr/>
          <a:lstStyle/>
          <a:p>
            <a:r>
              <a:rPr lang="de-DE" dirty="0"/>
              <a:t>Der Gemeinsame Abschuss (GA)</a:t>
            </a:r>
            <a:endParaRPr lang="de-AT" dirty="0"/>
          </a:p>
        </p:txBody>
      </p:sp>
      <p:sp>
        <p:nvSpPr>
          <p:cNvPr id="5" name="Textfeld 4">
            <a:extLst>
              <a:ext uri="{FF2B5EF4-FFF2-40B4-BE49-F238E27FC236}">
                <a16:creationId xmlns:a16="http://schemas.microsoft.com/office/drawing/2014/main" id="{E68CF118-F644-ABCD-C46A-DCAA6364A1F6}"/>
              </a:ext>
            </a:extLst>
          </p:cNvPr>
          <p:cNvSpPr txBox="1"/>
          <p:nvPr/>
        </p:nvSpPr>
        <p:spPr>
          <a:xfrm>
            <a:off x="5824304" y="2058779"/>
            <a:ext cx="4671589" cy="3970318"/>
          </a:xfrm>
          <a:prstGeom prst="rect">
            <a:avLst/>
          </a:prstGeom>
          <a:noFill/>
        </p:spPr>
        <p:txBody>
          <a:bodyPr wrap="square" rtlCol="0">
            <a:spAutoFit/>
          </a:bodyPr>
          <a:lstStyle/>
          <a:p>
            <a:r>
              <a:rPr lang="de-DE" dirty="0">
                <a:latin typeface="Nunito Sans" pitchFamily="2" charset="0"/>
              </a:rPr>
              <a:t>Der Gemeinsame Abschuss kann für Schalenwild für </a:t>
            </a:r>
            <a:r>
              <a:rPr lang="de-DE" b="1" dirty="0">
                <a:latin typeface="Nunito Sans" pitchFamily="2" charset="0"/>
              </a:rPr>
              <a:t>mehrere Jagdgebiete </a:t>
            </a:r>
            <a:r>
              <a:rPr lang="de-DE" dirty="0">
                <a:latin typeface="Nunito Sans" pitchFamily="2" charset="0"/>
              </a:rPr>
              <a:t>erlassen werden. </a:t>
            </a:r>
          </a:p>
          <a:p>
            <a:endParaRPr lang="de-DE" dirty="0">
              <a:latin typeface="Nunito Sans" pitchFamily="2" charset="0"/>
            </a:endParaRPr>
          </a:p>
          <a:p>
            <a:r>
              <a:rPr lang="de-DE" dirty="0">
                <a:latin typeface="Nunito Sans" pitchFamily="2" charset="0"/>
              </a:rPr>
              <a:t>Wird ein Stück im Gemeinsamen Abschuss erlegt oder gefangen, so gilt der Gemeinsame Abschuss hinsichtlich dieses Stückes als erfüllt. </a:t>
            </a:r>
          </a:p>
          <a:p>
            <a:endParaRPr lang="de-DE" dirty="0">
              <a:latin typeface="Nunito Sans" pitchFamily="2" charset="0"/>
            </a:endParaRPr>
          </a:p>
          <a:p>
            <a:r>
              <a:rPr lang="de-DE" dirty="0">
                <a:latin typeface="Nunito Sans" pitchFamily="2" charset="0"/>
              </a:rPr>
              <a:t>Der Jagdausübungsberechtigte hat dem Hegeringleiter den Fang oder die Erlegung </a:t>
            </a:r>
            <a:r>
              <a:rPr lang="de-DE" b="1" dirty="0">
                <a:latin typeface="Nunito Sans" pitchFamily="2" charset="0"/>
              </a:rPr>
              <a:t>unverzüglich zu melden</a:t>
            </a:r>
            <a:r>
              <a:rPr lang="de-DE" dirty="0">
                <a:latin typeface="Nunito Sans" pitchFamily="2" charset="0"/>
              </a:rPr>
              <a:t>; dieser hat die Jagdausübungsberechtigten der beteiligten Jagdgebiete </a:t>
            </a:r>
            <a:r>
              <a:rPr lang="de-DE" dirty="0">
                <a:solidFill>
                  <a:srgbClr val="3E654F"/>
                </a:solidFill>
                <a:latin typeface="Nunito Sans" pitchFamily="2" charset="0"/>
              </a:rPr>
              <a:t>unverzüglich zu verständigen</a:t>
            </a:r>
            <a:r>
              <a:rPr lang="de-DE" dirty="0">
                <a:latin typeface="Nunito Sans" pitchFamily="2" charset="0"/>
              </a:rPr>
              <a:t>.  </a:t>
            </a:r>
            <a:endParaRPr lang="de-AT" dirty="0">
              <a:latin typeface="Nunito Sans" pitchFamily="2" charset="0"/>
            </a:endParaRPr>
          </a:p>
        </p:txBody>
      </p:sp>
      <p:sp>
        <p:nvSpPr>
          <p:cNvPr id="7" name="Freihandform: Form 6">
            <a:extLst>
              <a:ext uri="{FF2B5EF4-FFF2-40B4-BE49-F238E27FC236}">
                <a16:creationId xmlns:a16="http://schemas.microsoft.com/office/drawing/2014/main" id="{9C0DD62D-D7CF-EA0A-0F33-75A3F9FC1F91}"/>
              </a:ext>
            </a:extLst>
          </p:cNvPr>
          <p:cNvSpPr/>
          <p:nvPr/>
        </p:nvSpPr>
        <p:spPr>
          <a:xfrm>
            <a:off x="2089546" y="1542897"/>
            <a:ext cx="2309043" cy="2140944"/>
          </a:xfrm>
          <a:custGeom>
            <a:avLst/>
            <a:gdLst>
              <a:gd name="connsiteX0" fmla="*/ 0 w 2309043"/>
              <a:gd name="connsiteY0" fmla="*/ 2326338 h 2326338"/>
              <a:gd name="connsiteX1" fmla="*/ 1154522 w 2309043"/>
              <a:gd name="connsiteY1" fmla="*/ 0 h 2326338"/>
              <a:gd name="connsiteX2" fmla="*/ 2309043 w 2309043"/>
              <a:gd name="connsiteY2" fmla="*/ 2326338 h 2326338"/>
              <a:gd name="connsiteX3" fmla="*/ 0 w 2309043"/>
              <a:gd name="connsiteY3" fmla="*/ 2326338 h 2326338"/>
            </a:gdLst>
            <a:ahLst/>
            <a:cxnLst>
              <a:cxn ang="0">
                <a:pos x="connsiteX0" y="connsiteY0"/>
              </a:cxn>
              <a:cxn ang="0">
                <a:pos x="connsiteX1" y="connsiteY1"/>
              </a:cxn>
              <a:cxn ang="0">
                <a:pos x="connsiteX2" y="connsiteY2"/>
              </a:cxn>
              <a:cxn ang="0">
                <a:pos x="connsiteX3" y="connsiteY3"/>
              </a:cxn>
            </a:cxnLst>
            <a:rect l="l" t="t" r="r" b="b"/>
            <a:pathLst>
              <a:path w="2309043" h="2326338">
                <a:moveTo>
                  <a:pt x="0" y="2326338"/>
                </a:moveTo>
                <a:lnTo>
                  <a:pt x="1154522" y="0"/>
                </a:lnTo>
                <a:lnTo>
                  <a:pt x="2309043" y="2326338"/>
                </a:lnTo>
                <a:lnTo>
                  <a:pt x="0" y="2326338"/>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16509"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Zusätzlicher Abschuss </a:t>
            </a:r>
            <a:br>
              <a:rPr lang="de-DE" sz="1400" kern="1200" dirty="0"/>
            </a:br>
            <a:r>
              <a:rPr lang="de-DE" sz="1400" kern="1200" dirty="0"/>
              <a:t>(ZA 2)</a:t>
            </a:r>
          </a:p>
          <a:p>
            <a:pPr marL="0" lvl="0" indent="0" algn="ctr" defTabSz="622300">
              <a:lnSpc>
                <a:spcPct val="90000"/>
              </a:lnSpc>
              <a:spcBef>
                <a:spcPct val="0"/>
              </a:spcBef>
              <a:spcAft>
                <a:spcPct val="35000"/>
              </a:spcAft>
              <a:buNone/>
            </a:pPr>
            <a:endParaRPr lang="de-AT" sz="1400" kern="1200" dirty="0"/>
          </a:p>
        </p:txBody>
      </p:sp>
      <p:sp>
        <p:nvSpPr>
          <p:cNvPr id="8" name="Freihandform: Form 7">
            <a:extLst>
              <a:ext uri="{FF2B5EF4-FFF2-40B4-BE49-F238E27FC236}">
                <a16:creationId xmlns:a16="http://schemas.microsoft.com/office/drawing/2014/main" id="{0EB11C7D-58D0-7DDE-4401-0477BBB40AB2}"/>
              </a:ext>
            </a:extLst>
          </p:cNvPr>
          <p:cNvSpPr/>
          <p:nvPr/>
        </p:nvSpPr>
        <p:spPr>
          <a:xfrm>
            <a:off x="925971" y="3720054"/>
            <a:ext cx="2309043" cy="2309043"/>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0" y="2309043"/>
                </a:moveTo>
                <a:lnTo>
                  <a:pt x="1154522" y="0"/>
                </a:lnTo>
                <a:lnTo>
                  <a:pt x="2309043" y="2309043"/>
                </a:lnTo>
                <a:lnTo>
                  <a:pt x="0" y="2309043"/>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07862"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Individueller Abschuss</a:t>
            </a:r>
          </a:p>
          <a:p>
            <a:pPr marL="0" lvl="0" indent="0" algn="ctr" defTabSz="622300">
              <a:lnSpc>
                <a:spcPct val="90000"/>
              </a:lnSpc>
              <a:spcBef>
                <a:spcPct val="0"/>
              </a:spcBef>
              <a:spcAft>
                <a:spcPct val="35000"/>
              </a:spcAft>
              <a:buNone/>
            </a:pPr>
            <a:endParaRPr lang="de-AT" sz="1400" kern="1200" dirty="0"/>
          </a:p>
        </p:txBody>
      </p:sp>
      <p:sp>
        <p:nvSpPr>
          <p:cNvPr id="9" name="Freihandform: Form 8">
            <a:extLst>
              <a:ext uri="{FF2B5EF4-FFF2-40B4-BE49-F238E27FC236}">
                <a16:creationId xmlns:a16="http://schemas.microsoft.com/office/drawing/2014/main" id="{052621E2-47F0-7846-1B7E-4A1A62EDC4A9}"/>
              </a:ext>
            </a:extLst>
          </p:cNvPr>
          <p:cNvSpPr/>
          <p:nvPr/>
        </p:nvSpPr>
        <p:spPr>
          <a:xfrm>
            <a:off x="2080493" y="3701947"/>
            <a:ext cx="2309043" cy="2309044"/>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2309043" y="0"/>
                </a:moveTo>
                <a:lnTo>
                  <a:pt x="1154521" y="2309043"/>
                </a:lnTo>
                <a:lnTo>
                  <a:pt x="0" y="0"/>
                </a:lnTo>
                <a:lnTo>
                  <a:pt x="2309043" y="0"/>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53341" rIns="630601" bIns="1207862" numCol="1" spcCol="1270" anchor="ctr" anchorCtr="0">
            <a:noAutofit/>
          </a:bodyPr>
          <a:lstStyle/>
          <a:p>
            <a:pPr marL="0" lvl="0" indent="0" algn="ctr" defTabSz="622300">
              <a:lnSpc>
                <a:spcPct val="90000"/>
              </a:lnSpc>
              <a:spcBef>
                <a:spcPct val="0"/>
              </a:spcBef>
              <a:spcAft>
                <a:spcPct val="35000"/>
              </a:spcAft>
              <a:buNone/>
            </a:pPr>
            <a:endParaRPr lang="de-DE" sz="1400" kern="1200" dirty="0"/>
          </a:p>
          <a:p>
            <a:pPr marL="0" lvl="0" indent="0" algn="ctr" defTabSz="622300">
              <a:lnSpc>
                <a:spcPct val="90000"/>
              </a:lnSpc>
              <a:spcBef>
                <a:spcPct val="0"/>
              </a:spcBef>
              <a:spcAft>
                <a:spcPct val="35000"/>
              </a:spcAft>
              <a:buNone/>
            </a:pPr>
            <a:endParaRPr lang="de-DE" sz="1400" kern="1200" dirty="0"/>
          </a:p>
          <a:p>
            <a:pPr marL="0" lvl="0" indent="0" algn="ctr" defTabSz="622300">
              <a:lnSpc>
                <a:spcPct val="90000"/>
              </a:lnSpc>
              <a:spcBef>
                <a:spcPct val="0"/>
              </a:spcBef>
              <a:spcAft>
                <a:spcPct val="35000"/>
              </a:spcAft>
              <a:buNone/>
            </a:pPr>
            <a:endParaRPr lang="de-DE" sz="1400" dirty="0"/>
          </a:p>
          <a:p>
            <a:pPr marL="0" lvl="0" indent="0" algn="ctr" defTabSz="622300">
              <a:lnSpc>
                <a:spcPct val="90000"/>
              </a:lnSpc>
              <a:spcBef>
                <a:spcPct val="0"/>
              </a:spcBef>
              <a:spcAft>
                <a:spcPct val="35000"/>
              </a:spcAft>
              <a:buNone/>
            </a:pPr>
            <a:r>
              <a:rPr lang="de-DE" sz="1400" kern="1200" dirty="0"/>
              <a:t>Zusätzlicher Abschuss </a:t>
            </a:r>
            <a:br>
              <a:rPr lang="de-DE" sz="1400" kern="1200" dirty="0"/>
            </a:br>
            <a:r>
              <a:rPr lang="de-DE" sz="1400" kern="1200" dirty="0"/>
              <a:t>(ZA 1)</a:t>
            </a:r>
            <a:endParaRPr lang="de-AT" sz="1400" kern="1200" dirty="0"/>
          </a:p>
        </p:txBody>
      </p:sp>
      <p:sp>
        <p:nvSpPr>
          <p:cNvPr id="10" name="Freihandform: Form 9">
            <a:extLst>
              <a:ext uri="{FF2B5EF4-FFF2-40B4-BE49-F238E27FC236}">
                <a16:creationId xmlns:a16="http://schemas.microsoft.com/office/drawing/2014/main" id="{875FEDA3-CE5B-2697-C131-B7AB347E71DB}"/>
              </a:ext>
            </a:extLst>
          </p:cNvPr>
          <p:cNvSpPr/>
          <p:nvPr/>
        </p:nvSpPr>
        <p:spPr>
          <a:xfrm>
            <a:off x="3244068" y="3711001"/>
            <a:ext cx="2309043" cy="2309043"/>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0" y="2309043"/>
                </a:moveTo>
                <a:lnTo>
                  <a:pt x="1154522" y="0"/>
                </a:lnTo>
                <a:lnTo>
                  <a:pt x="2309043" y="2309043"/>
                </a:lnTo>
                <a:lnTo>
                  <a:pt x="0" y="2309043"/>
                </a:lnTo>
                <a:close/>
              </a:path>
            </a:pathLst>
          </a:custGeom>
          <a:solidFill>
            <a:srgbClr val="728C7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07862"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Gemeinsamer Abschuss</a:t>
            </a:r>
          </a:p>
          <a:p>
            <a:pPr marL="0" lvl="0" indent="0" algn="ctr" defTabSz="622300">
              <a:lnSpc>
                <a:spcPct val="90000"/>
              </a:lnSpc>
              <a:spcBef>
                <a:spcPct val="0"/>
              </a:spcBef>
              <a:spcAft>
                <a:spcPct val="35000"/>
              </a:spcAft>
              <a:buNone/>
            </a:pPr>
            <a:endParaRPr lang="de-AT" sz="1400" kern="1200" dirty="0"/>
          </a:p>
        </p:txBody>
      </p:sp>
    </p:spTree>
    <p:extLst>
      <p:ext uri="{BB962C8B-B14F-4D97-AF65-F5344CB8AC3E}">
        <p14:creationId xmlns:p14="http://schemas.microsoft.com/office/powerpoint/2010/main" val="421223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F737E-CD60-06A1-1A74-D86F2B9DDBFA}"/>
              </a:ext>
            </a:extLst>
          </p:cNvPr>
          <p:cNvSpPr>
            <a:spLocks noGrp="1"/>
          </p:cNvSpPr>
          <p:nvPr>
            <p:ph type="title"/>
          </p:nvPr>
        </p:nvSpPr>
        <p:spPr/>
        <p:txBody>
          <a:bodyPr/>
          <a:lstStyle/>
          <a:p>
            <a:r>
              <a:rPr lang="de-DE" dirty="0"/>
              <a:t>Der Zusätzliche Abschuss (ZA 1)</a:t>
            </a:r>
            <a:endParaRPr lang="de-AT" dirty="0"/>
          </a:p>
        </p:txBody>
      </p:sp>
      <p:sp>
        <p:nvSpPr>
          <p:cNvPr id="5" name="Textfeld 4">
            <a:extLst>
              <a:ext uri="{FF2B5EF4-FFF2-40B4-BE49-F238E27FC236}">
                <a16:creationId xmlns:a16="http://schemas.microsoft.com/office/drawing/2014/main" id="{0A21F7F0-E8EA-ED77-C183-278C07599252}"/>
              </a:ext>
            </a:extLst>
          </p:cNvPr>
          <p:cNvSpPr txBox="1"/>
          <p:nvPr/>
        </p:nvSpPr>
        <p:spPr>
          <a:xfrm>
            <a:off x="5603661" y="1977375"/>
            <a:ext cx="5423026" cy="3970318"/>
          </a:xfrm>
          <a:prstGeom prst="rect">
            <a:avLst/>
          </a:prstGeom>
          <a:noFill/>
        </p:spPr>
        <p:txBody>
          <a:bodyPr wrap="square" rtlCol="0">
            <a:spAutoFit/>
          </a:bodyPr>
          <a:lstStyle/>
          <a:p>
            <a:r>
              <a:rPr lang="de-DE" dirty="0">
                <a:latin typeface="Nunito Sans" pitchFamily="2" charset="0"/>
              </a:rPr>
              <a:t>Der Bezirksjägermeister kann bis zum Ablauf der Geltungsdauer des Abschussplanes einen Zusätzlichen Abschuss erlauben. Die Erlaubnis ist jedenfalls an die </a:t>
            </a:r>
            <a:r>
              <a:rPr lang="de-DE" b="1" dirty="0">
                <a:latin typeface="Nunito Sans" pitchFamily="2" charset="0"/>
              </a:rPr>
              <a:t>Bedingung</a:t>
            </a:r>
            <a:r>
              <a:rPr lang="de-DE" dirty="0">
                <a:latin typeface="Nunito Sans" pitchFamily="2" charset="0"/>
              </a:rPr>
              <a:t> der </a:t>
            </a:r>
            <a:r>
              <a:rPr lang="de-DE" b="1" dirty="0">
                <a:latin typeface="Nunito Sans" pitchFamily="2" charset="0"/>
              </a:rPr>
              <a:t>Erfüllung des Pflichtabschusses </a:t>
            </a:r>
            <a:r>
              <a:rPr lang="de-DE" dirty="0">
                <a:latin typeface="Nunito Sans" pitchFamily="2" charset="0"/>
              </a:rPr>
              <a:t>hinsichtlich der jeweiligen Wildstücke nach Wildart, Geschlecht und Klasse zu knüpfen. </a:t>
            </a:r>
          </a:p>
          <a:p>
            <a:endParaRPr lang="de-DE" dirty="0">
              <a:latin typeface="Nunito Sans" pitchFamily="2" charset="0"/>
            </a:endParaRPr>
          </a:p>
          <a:p>
            <a:r>
              <a:rPr lang="de-AT" u="sng" dirty="0">
                <a:latin typeface="Nunito Sans" pitchFamily="2" charset="0"/>
              </a:rPr>
              <a:t>Für den </a:t>
            </a:r>
            <a:r>
              <a:rPr lang="de-AT" b="1" u="sng" dirty="0">
                <a:latin typeface="Nunito Sans" pitchFamily="2" charset="0"/>
              </a:rPr>
              <a:t>ZA 1</a:t>
            </a:r>
            <a:r>
              <a:rPr lang="de-AT" u="sng" dirty="0">
                <a:latin typeface="Nunito Sans" pitchFamily="2" charset="0"/>
              </a:rPr>
              <a:t> kommt folgendes Schalenwild in Betracht:</a:t>
            </a:r>
            <a:r>
              <a:rPr lang="de-AT" dirty="0">
                <a:latin typeface="Nunito Sans" pitchFamily="2" charset="0"/>
              </a:rPr>
              <a:t> Rotwildtiere, Rotwildkälber, Hirsche der Klasse III-einjährig und der Klasse III-mehrjährig, Gamsgeißen der Klasse III, Gamskitze und Gamsböcke der Klasse III, Rehgeißen, Rehkitze und Rehböcke der Klasse B.</a:t>
            </a:r>
          </a:p>
        </p:txBody>
      </p:sp>
      <p:sp>
        <p:nvSpPr>
          <p:cNvPr id="7" name="Freihandform: Form 6">
            <a:extLst>
              <a:ext uri="{FF2B5EF4-FFF2-40B4-BE49-F238E27FC236}">
                <a16:creationId xmlns:a16="http://schemas.microsoft.com/office/drawing/2014/main" id="{06DF6005-BB2A-BB68-E85D-AC051576342F}"/>
              </a:ext>
            </a:extLst>
          </p:cNvPr>
          <p:cNvSpPr/>
          <p:nvPr/>
        </p:nvSpPr>
        <p:spPr>
          <a:xfrm>
            <a:off x="2001775" y="1610532"/>
            <a:ext cx="2309043" cy="2140944"/>
          </a:xfrm>
          <a:custGeom>
            <a:avLst/>
            <a:gdLst>
              <a:gd name="connsiteX0" fmla="*/ 0 w 2309043"/>
              <a:gd name="connsiteY0" fmla="*/ 2326338 h 2326338"/>
              <a:gd name="connsiteX1" fmla="*/ 1154522 w 2309043"/>
              <a:gd name="connsiteY1" fmla="*/ 0 h 2326338"/>
              <a:gd name="connsiteX2" fmla="*/ 2309043 w 2309043"/>
              <a:gd name="connsiteY2" fmla="*/ 2326338 h 2326338"/>
              <a:gd name="connsiteX3" fmla="*/ 0 w 2309043"/>
              <a:gd name="connsiteY3" fmla="*/ 2326338 h 2326338"/>
            </a:gdLst>
            <a:ahLst/>
            <a:cxnLst>
              <a:cxn ang="0">
                <a:pos x="connsiteX0" y="connsiteY0"/>
              </a:cxn>
              <a:cxn ang="0">
                <a:pos x="connsiteX1" y="connsiteY1"/>
              </a:cxn>
              <a:cxn ang="0">
                <a:pos x="connsiteX2" y="connsiteY2"/>
              </a:cxn>
              <a:cxn ang="0">
                <a:pos x="connsiteX3" y="connsiteY3"/>
              </a:cxn>
            </a:cxnLst>
            <a:rect l="l" t="t" r="r" b="b"/>
            <a:pathLst>
              <a:path w="2309043" h="2326338">
                <a:moveTo>
                  <a:pt x="0" y="2326338"/>
                </a:moveTo>
                <a:lnTo>
                  <a:pt x="1154522" y="0"/>
                </a:lnTo>
                <a:lnTo>
                  <a:pt x="2309043" y="2326338"/>
                </a:lnTo>
                <a:lnTo>
                  <a:pt x="0" y="2326338"/>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16509"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Zusätzlicher Abschuss </a:t>
            </a:r>
            <a:br>
              <a:rPr lang="de-DE" sz="1400" kern="1200" dirty="0"/>
            </a:br>
            <a:r>
              <a:rPr lang="de-DE" sz="1400" kern="1200" dirty="0"/>
              <a:t>(ZA 2)</a:t>
            </a:r>
          </a:p>
          <a:p>
            <a:pPr marL="0" lvl="0" indent="0" algn="ctr" defTabSz="622300">
              <a:lnSpc>
                <a:spcPct val="90000"/>
              </a:lnSpc>
              <a:spcBef>
                <a:spcPct val="0"/>
              </a:spcBef>
              <a:spcAft>
                <a:spcPct val="35000"/>
              </a:spcAft>
              <a:buNone/>
            </a:pPr>
            <a:endParaRPr lang="de-AT" sz="1400" kern="1200" dirty="0"/>
          </a:p>
        </p:txBody>
      </p:sp>
      <p:sp>
        <p:nvSpPr>
          <p:cNvPr id="8" name="Freihandform: Form 7">
            <a:extLst>
              <a:ext uri="{FF2B5EF4-FFF2-40B4-BE49-F238E27FC236}">
                <a16:creationId xmlns:a16="http://schemas.microsoft.com/office/drawing/2014/main" id="{AF534FC1-DBEF-5305-118C-AFCACB0272D3}"/>
              </a:ext>
            </a:extLst>
          </p:cNvPr>
          <p:cNvSpPr/>
          <p:nvPr/>
        </p:nvSpPr>
        <p:spPr>
          <a:xfrm>
            <a:off x="838200" y="3787689"/>
            <a:ext cx="2309043" cy="2309043"/>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0" y="2309043"/>
                </a:moveTo>
                <a:lnTo>
                  <a:pt x="1154522" y="0"/>
                </a:lnTo>
                <a:lnTo>
                  <a:pt x="2309043" y="2309043"/>
                </a:lnTo>
                <a:lnTo>
                  <a:pt x="0" y="2309043"/>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07862"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Individueller Abschuss</a:t>
            </a:r>
          </a:p>
          <a:p>
            <a:pPr marL="0" lvl="0" indent="0" algn="ctr" defTabSz="622300">
              <a:lnSpc>
                <a:spcPct val="90000"/>
              </a:lnSpc>
              <a:spcBef>
                <a:spcPct val="0"/>
              </a:spcBef>
              <a:spcAft>
                <a:spcPct val="35000"/>
              </a:spcAft>
              <a:buNone/>
            </a:pPr>
            <a:endParaRPr lang="de-AT" sz="1400" kern="1200" dirty="0"/>
          </a:p>
        </p:txBody>
      </p:sp>
      <p:sp>
        <p:nvSpPr>
          <p:cNvPr id="9" name="Freihandform: Form 8">
            <a:extLst>
              <a:ext uri="{FF2B5EF4-FFF2-40B4-BE49-F238E27FC236}">
                <a16:creationId xmlns:a16="http://schemas.microsoft.com/office/drawing/2014/main" id="{316719E0-80C4-7CCE-2A41-448DA7847267}"/>
              </a:ext>
            </a:extLst>
          </p:cNvPr>
          <p:cNvSpPr/>
          <p:nvPr/>
        </p:nvSpPr>
        <p:spPr>
          <a:xfrm>
            <a:off x="1992722" y="3769582"/>
            <a:ext cx="2309043" cy="2309044"/>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2309043" y="0"/>
                </a:moveTo>
                <a:lnTo>
                  <a:pt x="1154521" y="2309043"/>
                </a:lnTo>
                <a:lnTo>
                  <a:pt x="0" y="0"/>
                </a:lnTo>
                <a:lnTo>
                  <a:pt x="2309043" y="0"/>
                </a:lnTo>
                <a:close/>
              </a:path>
            </a:pathLst>
          </a:custGeom>
          <a:solidFill>
            <a:srgbClr val="728C7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53341" rIns="630601" bIns="1207862" numCol="1" spcCol="1270" anchor="ctr" anchorCtr="0">
            <a:noAutofit/>
          </a:bodyPr>
          <a:lstStyle/>
          <a:p>
            <a:pPr marL="0" lvl="0" indent="0" algn="ctr" defTabSz="622300">
              <a:lnSpc>
                <a:spcPct val="90000"/>
              </a:lnSpc>
              <a:spcBef>
                <a:spcPct val="0"/>
              </a:spcBef>
              <a:spcAft>
                <a:spcPct val="35000"/>
              </a:spcAft>
              <a:buNone/>
            </a:pPr>
            <a:endParaRPr lang="de-DE" sz="1400" kern="1200" dirty="0"/>
          </a:p>
          <a:p>
            <a:pPr marL="0" lvl="0" indent="0" algn="ctr" defTabSz="622300">
              <a:lnSpc>
                <a:spcPct val="90000"/>
              </a:lnSpc>
              <a:spcBef>
                <a:spcPct val="0"/>
              </a:spcBef>
              <a:spcAft>
                <a:spcPct val="35000"/>
              </a:spcAft>
              <a:buNone/>
            </a:pPr>
            <a:endParaRPr lang="de-DE" sz="1400" kern="1200" dirty="0"/>
          </a:p>
          <a:p>
            <a:pPr marL="0" lvl="0" indent="0" algn="ctr" defTabSz="622300">
              <a:lnSpc>
                <a:spcPct val="90000"/>
              </a:lnSpc>
              <a:spcBef>
                <a:spcPct val="0"/>
              </a:spcBef>
              <a:spcAft>
                <a:spcPct val="35000"/>
              </a:spcAft>
              <a:buNone/>
            </a:pPr>
            <a:endParaRPr lang="de-DE" sz="1400" dirty="0"/>
          </a:p>
          <a:p>
            <a:pPr marL="0" lvl="0" indent="0" algn="ctr" defTabSz="622300">
              <a:lnSpc>
                <a:spcPct val="90000"/>
              </a:lnSpc>
              <a:spcBef>
                <a:spcPct val="0"/>
              </a:spcBef>
              <a:spcAft>
                <a:spcPct val="35000"/>
              </a:spcAft>
              <a:buNone/>
            </a:pPr>
            <a:r>
              <a:rPr lang="de-DE" sz="1400" kern="1200" dirty="0"/>
              <a:t>Zusätzlicher Abschuss </a:t>
            </a:r>
            <a:br>
              <a:rPr lang="de-DE" sz="1400" kern="1200" dirty="0"/>
            </a:br>
            <a:r>
              <a:rPr lang="de-DE" sz="1400" kern="1200" dirty="0"/>
              <a:t>(ZA 1)</a:t>
            </a:r>
            <a:endParaRPr lang="de-AT" sz="1400" kern="1200" dirty="0"/>
          </a:p>
        </p:txBody>
      </p:sp>
      <p:sp>
        <p:nvSpPr>
          <p:cNvPr id="10" name="Freihandform: Form 9">
            <a:extLst>
              <a:ext uri="{FF2B5EF4-FFF2-40B4-BE49-F238E27FC236}">
                <a16:creationId xmlns:a16="http://schemas.microsoft.com/office/drawing/2014/main" id="{905F1485-FF51-C77C-F63D-033FC3A2937C}"/>
              </a:ext>
            </a:extLst>
          </p:cNvPr>
          <p:cNvSpPr/>
          <p:nvPr/>
        </p:nvSpPr>
        <p:spPr>
          <a:xfrm>
            <a:off x="3156297" y="3778636"/>
            <a:ext cx="2309043" cy="2309043"/>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0" y="2309043"/>
                </a:moveTo>
                <a:lnTo>
                  <a:pt x="1154522" y="0"/>
                </a:lnTo>
                <a:lnTo>
                  <a:pt x="2309043" y="2309043"/>
                </a:lnTo>
                <a:lnTo>
                  <a:pt x="0" y="2309043"/>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07862"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Gemeinsamer Abschuss</a:t>
            </a:r>
          </a:p>
          <a:p>
            <a:pPr marL="0" lvl="0" indent="0" algn="ctr" defTabSz="622300">
              <a:lnSpc>
                <a:spcPct val="90000"/>
              </a:lnSpc>
              <a:spcBef>
                <a:spcPct val="0"/>
              </a:spcBef>
              <a:spcAft>
                <a:spcPct val="35000"/>
              </a:spcAft>
              <a:buNone/>
            </a:pPr>
            <a:endParaRPr lang="de-AT" sz="1400" kern="1200" dirty="0"/>
          </a:p>
        </p:txBody>
      </p:sp>
    </p:spTree>
    <p:extLst>
      <p:ext uri="{BB962C8B-B14F-4D97-AF65-F5344CB8AC3E}">
        <p14:creationId xmlns:p14="http://schemas.microsoft.com/office/powerpoint/2010/main" val="37535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83AEF-4BCE-43A3-42C5-A3FB60F3D704}"/>
              </a:ext>
            </a:extLst>
          </p:cNvPr>
          <p:cNvSpPr>
            <a:spLocks noGrp="1"/>
          </p:cNvSpPr>
          <p:nvPr>
            <p:ph type="title"/>
          </p:nvPr>
        </p:nvSpPr>
        <p:spPr/>
        <p:txBody>
          <a:bodyPr/>
          <a:lstStyle/>
          <a:p>
            <a:r>
              <a:rPr lang="de-DE" dirty="0"/>
              <a:t>Der Zusätzliche Abschuss (ZA 1)</a:t>
            </a:r>
            <a:endParaRPr lang="de-AT" dirty="0"/>
          </a:p>
        </p:txBody>
      </p:sp>
      <p:sp>
        <p:nvSpPr>
          <p:cNvPr id="3" name="Inhaltsplatzhalter 2">
            <a:extLst>
              <a:ext uri="{FF2B5EF4-FFF2-40B4-BE49-F238E27FC236}">
                <a16:creationId xmlns:a16="http://schemas.microsoft.com/office/drawing/2014/main" id="{984143B6-5DBB-AC59-2DAF-26D2FB2DE6D4}"/>
              </a:ext>
            </a:extLst>
          </p:cNvPr>
          <p:cNvSpPr>
            <a:spLocks noGrp="1"/>
          </p:cNvSpPr>
          <p:nvPr>
            <p:ph idx="1"/>
          </p:nvPr>
        </p:nvSpPr>
        <p:spPr>
          <a:xfrm>
            <a:off x="838200" y="1962149"/>
            <a:ext cx="10089333" cy="4530726"/>
          </a:xfrm>
        </p:spPr>
        <p:txBody>
          <a:bodyPr>
            <a:normAutofit/>
          </a:bodyPr>
          <a:lstStyle/>
          <a:p>
            <a:pPr marL="0" indent="0">
              <a:buNone/>
            </a:pPr>
            <a:r>
              <a:rPr lang="de-DE" sz="2000" u="sng" dirty="0">
                <a:latin typeface="Nunito Sans" pitchFamily="2" charset="0"/>
              </a:rPr>
              <a:t>Zugriff auf den ZA 1:</a:t>
            </a:r>
            <a:r>
              <a:rPr lang="de-DE" sz="2000" dirty="0">
                <a:latin typeface="Nunito Sans" pitchFamily="2" charset="0"/>
              </a:rPr>
              <a:t> </a:t>
            </a:r>
            <a:br>
              <a:rPr lang="de-DE" sz="2000" dirty="0">
                <a:latin typeface="Nunito Sans" pitchFamily="2" charset="0"/>
              </a:rPr>
            </a:br>
            <a:r>
              <a:rPr lang="de-DE" sz="2000" dirty="0">
                <a:latin typeface="Nunito Sans" pitchFamily="2" charset="0"/>
              </a:rPr>
              <a:t>Nach Erfüllung des </a:t>
            </a:r>
            <a:r>
              <a:rPr lang="de-DE" sz="2000" b="1" dirty="0">
                <a:solidFill>
                  <a:srgbClr val="3E654F"/>
                </a:solidFill>
                <a:latin typeface="Nunito Sans" pitchFamily="2" charset="0"/>
              </a:rPr>
              <a:t>Pflichtabschusses</a:t>
            </a:r>
            <a:r>
              <a:rPr lang="de-DE" sz="2000" dirty="0">
                <a:latin typeface="Nunito Sans" pitchFamily="2" charset="0"/>
              </a:rPr>
              <a:t> hinsichtlich der jeweiligen Wildstücke im Abschussplanbescheid des eigenen Jagdgebietes und nach Rücksprache mit dem Hegeringleiter.</a:t>
            </a:r>
          </a:p>
          <a:p>
            <a:pPr marL="0" indent="0">
              <a:buNone/>
            </a:pPr>
            <a:endParaRPr lang="de-DE" sz="600" dirty="0">
              <a:latin typeface="Nunito Sans" pitchFamily="2" charset="0"/>
            </a:endParaRPr>
          </a:p>
          <a:p>
            <a:pPr marL="0" indent="0">
              <a:buNone/>
            </a:pPr>
            <a:r>
              <a:rPr lang="de-DE" sz="2000" dirty="0">
                <a:latin typeface="Nunito Sans" pitchFamily="2" charset="0"/>
              </a:rPr>
              <a:t>Der Bezirksjägermeister kann die Erlaubnis für den ZA 1 an erforderliche Auflagen, Bedingungen und Befristungen knüpfen.</a:t>
            </a:r>
          </a:p>
          <a:p>
            <a:pPr marL="0" indent="0">
              <a:buNone/>
            </a:pPr>
            <a:endParaRPr lang="de-DE" sz="1600" dirty="0">
              <a:latin typeface="Nunito Sans" pitchFamily="2" charset="0"/>
            </a:endParaRPr>
          </a:p>
          <a:p>
            <a:pPr marL="0" indent="0">
              <a:buNone/>
            </a:pPr>
            <a:r>
              <a:rPr lang="de-DE" sz="2000" b="1" dirty="0">
                <a:solidFill>
                  <a:srgbClr val="3E654F"/>
                </a:solidFill>
                <a:latin typeface="Nunito Sans" pitchFamily="2" charset="0"/>
              </a:rPr>
              <a:t>Auflage:</a:t>
            </a:r>
            <a:r>
              <a:rPr lang="de-DE" sz="2000" dirty="0">
                <a:latin typeface="Nunito Sans" pitchFamily="2" charset="0"/>
              </a:rPr>
              <a:t> Vor der Erlegung eines </a:t>
            </a:r>
            <a:r>
              <a:rPr lang="de-DE" sz="2000" dirty="0">
                <a:solidFill>
                  <a:srgbClr val="3E654F"/>
                </a:solidFill>
                <a:latin typeface="Nunito Sans" pitchFamily="2" charset="0"/>
              </a:rPr>
              <a:t>Hirsches der Klasse III-mehrjährig </a:t>
            </a:r>
            <a:r>
              <a:rPr lang="de-DE" sz="2000" dirty="0">
                <a:latin typeface="Nunito Sans" pitchFamily="2" charset="0"/>
              </a:rPr>
              <a:t>sind vorher alles Kahlwild (Tiere und Kälber) des Pflichtabschusses und zumindest drei Stück Kahlwild (Tiere, Kälber) aus dem Zusätzlichen Abschussplan (ZA 1) zu erlegen. </a:t>
            </a:r>
          </a:p>
          <a:p>
            <a:endParaRPr lang="de-AT" sz="2400" dirty="0"/>
          </a:p>
        </p:txBody>
      </p:sp>
    </p:spTree>
    <p:extLst>
      <p:ext uri="{BB962C8B-B14F-4D97-AF65-F5344CB8AC3E}">
        <p14:creationId xmlns:p14="http://schemas.microsoft.com/office/powerpoint/2010/main" val="1376745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72829-80FC-C132-9578-2B6BDA0CB024}"/>
              </a:ext>
            </a:extLst>
          </p:cNvPr>
          <p:cNvSpPr>
            <a:spLocks noGrp="1"/>
          </p:cNvSpPr>
          <p:nvPr>
            <p:ph type="title"/>
          </p:nvPr>
        </p:nvSpPr>
        <p:spPr/>
        <p:txBody>
          <a:bodyPr/>
          <a:lstStyle/>
          <a:p>
            <a:r>
              <a:rPr lang="de-DE" dirty="0"/>
              <a:t>Der Zusätzliche Abschuss (ZA 2)</a:t>
            </a:r>
            <a:endParaRPr lang="de-AT" dirty="0"/>
          </a:p>
        </p:txBody>
      </p:sp>
      <p:sp>
        <p:nvSpPr>
          <p:cNvPr id="6" name="Textfeld 5">
            <a:extLst>
              <a:ext uri="{FF2B5EF4-FFF2-40B4-BE49-F238E27FC236}">
                <a16:creationId xmlns:a16="http://schemas.microsoft.com/office/drawing/2014/main" id="{A53C60BA-2F7B-6BB3-C0A6-730F12C530B5}"/>
              </a:ext>
            </a:extLst>
          </p:cNvPr>
          <p:cNvSpPr txBox="1"/>
          <p:nvPr/>
        </p:nvSpPr>
        <p:spPr>
          <a:xfrm>
            <a:off x="6012256" y="2418191"/>
            <a:ext cx="4762123" cy="3354765"/>
          </a:xfrm>
          <a:prstGeom prst="rect">
            <a:avLst/>
          </a:prstGeom>
          <a:noFill/>
        </p:spPr>
        <p:txBody>
          <a:bodyPr wrap="square" rtlCol="0">
            <a:spAutoFit/>
          </a:bodyPr>
          <a:lstStyle/>
          <a:p>
            <a:r>
              <a:rPr lang="de-DE" dirty="0">
                <a:latin typeface="Nunito Sans" pitchFamily="2" charset="0"/>
              </a:rPr>
              <a:t>Der Zusätzliche Abschuss (ZA 2) wird </a:t>
            </a:r>
            <a:br>
              <a:rPr lang="de-DE" dirty="0">
                <a:latin typeface="Nunito Sans" pitchFamily="2" charset="0"/>
              </a:rPr>
            </a:br>
            <a:r>
              <a:rPr lang="de-DE" dirty="0">
                <a:latin typeface="Nunito Sans" pitchFamily="2" charset="0"/>
              </a:rPr>
              <a:t>mit </a:t>
            </a:r>
            <a:r>
              <a:rPr lang="de-DE" b="1" dirty="0">
                <a:solidFill>
                  <a:srgbClr val="3E654F"/>
                </a:solidFill>
                <a:latin typeface="Nunito Sans" pitchFamily="2" charset="0"/>
              </a:rPr>
              <a:t>gesondertem Bescheid </a:t>
            </a:r>
            <a:r>
              <a:rPr lang="de-DE" dirty="0">
                <a:latin typeface="Nunito Sans" pitchFamily="2" charset="0"/>
              </a:rPr>
              <a:t>des Bezirksjägermeisters erlaubt. </a:t>
            </a:r>
          </a:p>
          <a:p>
            <a:endParaRPr lang="de-DE" sz="3200" dirty="0">
              <a:latin typeface="Nunito Sans" pitchFamily="2" charset="0"/>
            </a:endParaRPr>
          </a:p>
          <a:p>
            <a:r>
              <a:rPr lang="de-DE" u="sng" dirty="0">
                <a:latin typeface="Nunito Sans" pitchFamily="2" charset="0"/>
              </a:rPr>
              <a:t>Folgendes Schalenwild kommt für den </a:t>
            </a:r>
            <a:r>
              <a:rPr lang="de-DE" b="1" u="sng" dirty="0">
                <a:latin typeface="Nunito Sans" pitchFamily="2" charset="0"/>
              </a:rPr>
              <a:t>ZA 2</a:t>
            </a:r>
            <a:r>
              <a:rPr lang="de-DE" u="sng" dirty="0">
                <a:latin typeface="Nunito Sans" pitchFamily="2" charset="0"/>
              </a:rPr>
              <a:t> in Betracht:</a:t>
            </a:r>
            <a:r>
              <a:rPr lang="de-DE" dirty="0">
                <a:latin typeface="Nunito Sans" pitchFamily="2" charset="0"/>
              </a:rPr>
              <a:t> Rotwildtiere, Rotwildkälber und Hirsche aller Klassen, Gamsgeißen aller Klassen, Gamskitze und Gamsböcke aller Klassen, Rehgeißen und Rehkitze und Rehböcke der Klassen A und B. </a:t>
            </a:r>
          </a:p>
          <a:p>
            <a:endParaRPr lang="de-DE" dirty="0"/>
          </a:p>
        </p:txBody>
      </p:sp>
      <p:sp>
        <p:nvSpPr>
          <p:cNvPr id="7" name="Freihandform: Form 6">
            <a:extLst>
              <a:ext uri="{FF2B5EF4-FFF2-40B4-BE49-F238E27FC236}">
                <a16:creationId xmlns:a16="http://schemas.microsoft.com/office/drawing/2014/main" id="{AE3CEF1B-ED1D-5B61-ACB4-9AD78759061B}"/>
              </a:ext>
            </a:extLst>
          </p:cNvPr>
          <p:cNvSpPr/>
          <p:nvPr/>
        </p:nvSpPr>
        <p:spPr>
          <a:xfrm>
            <a:off x="2375873" y="1545878"/>
            <a:ext cx="2309043" cy="2140944"/>
          </a:xfrm>
          <a:custGeom>
            <a:avLst/>
            <a:gdLst>
              <a:gd name="connsiteX0" fmla="*/ 0 w 2309043"/>
              <a:gd name="connsiteY0" fmla="*/ 2326338 h 2326338"/>
              <a:gd name="connsiteX1" fmla="*/ 1154522 w 2309043"/>
              <a:gd name="connsiteY1" fmla="*/ 0 h 2326338"/>
              <a:gd name="connsiteX2" fmla="*/ 2309043 w 2309043"/>
              <a:gd name="connsiteY2" fmla="*/ 2326338 h 2326338"/>
              <a:gd name="connsiteX3" fmla="*/ 0 w 2309043"/>
              <a:gd name="connsiteY3" fmla="*/ 2326338 h 2326338"/>
            </a:gdLst>
            <a:ahLst/>
            <a:cxnLst>
              <a:cxn ang="0">
                <a:pos x="connsiteX0" y="connsiteY0"/>
              </a:cxn>
              <a:cxn ang="0">
                <a:pos x="connsiteX1" y="connsiteY1"/>
              </a:cxn>
              <a:cxn ang="0">
                <a:pos x="connsiteX2" y="connsiteY2"/>
              </a:cxn>
              <a:cxn ang="0">
                <a:pos x="connsiteX3" y="connsiteY3"/>
              </a:cxn>
            </a:cxnLst>
            <a:rect l="l" t="t" r="r" b="b"/>
            <a:pathLst>
              <a:path w="2309043" h="2326338">
                <a:moveTo>
                  <a:pt x="0" y="2326338"/>
                </a:moveTo>
                <a:lnTo>
                  <a:pt x="1154522" y="0"/>
                </a:lnTo>
                <a:lnTo>
                  <a:pt x="2309043" y="2326338"/>
                </a:lnTo>
                <a:lnTo>
                  <a:pt x="0" y="2326338"/>
                </a:lnTo>
                <a:close/>
              </a:path>
            </a:pathLst>
          </a:custGeom>
          <a:solidFill>
            <a:srgbClr val="ADBEB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16509"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Zusätzlicher Abschuss </a:t>
            </a:r>
            <a:br>
              <a:rPr lang="de-DE" sz="1400" kern="1200" dirty="0"/>
            </a:br>
            <a:r>
              <a:rPr lang="de-DE" sz="1400" kern="1200" dirty="0"/>
              <a:t>(ZA 2)</a:t>
            </a:r>
          </a:p>
          <a:p>
            <a:pPr marL="0" lvl="0" indent="0" algn="ctr" defTabSz="622300">
              <a:lnSpc>
                <a:spcPct val="90000"/>
              </a:lnSpc>
              <a:spcBef>
                <a:spcPct val="0"/>
              </a:spcBef>
              <a:spcAft>
                <a:spcPct val="35000"/>
              </a:spcAft>
              <a:buNone/>
            </a:pPr>
            <a:endParaRPr lang="de-AT" sz="1400" kern="1200" dirty="0"/>
          </a:p>
        </p:txBody>
      </p:sp>
      <p:sp>
        <p:nvSpPr>
          <p:cNvPr id="8" name="Freihandform: Form 7">
            <a:extLst>
              <a:ext uri="{FF2B5EF4-FFF2-40B4-BE49-F238E27FC236}">
                <a16:creationId xmlns:a16="http://schemas.microsoft.com/office/drawing/2014/main" id="{B5DD292B-8F9F-3C80-A2BC-48D6236E25F6}"/>
              </a:ext>
            </a:extLst>
          </p:cNvPr>
          <p:cNvSpPr/>
          <p:nvPr/>
        </p:nvSpPr>
        <p:spPr>
          <a:xfrm>
            <a:off x="1212298" y="3723035"/>
            <a:ext cx="2309043" cy="2309043"/>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0" y="2309043"/>
                </a:moveTo>
                <a:lnTo>
                  <a:pt x="1154522" y="0"/>
                </a:lnTo>
                <a:lnTo>
                  <a:pt x="2309043" y="2309043"/>
                </a:lnTo>
                <a:lnTo>
                  <a:pt x="0" y="2309043"/>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07862"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Individueller Abschuss</a:t>
            </a:r>
          </a:p>
          <a:p>
            <a:pPr marL="0" lvl="0" indent="0" algn="ctr" defTabSz="622300">
              <a:lnSpc>
                <a:spcPct val="90000"/>
              </a:lnSpc>
              <a:spcBef>
                <a:spcPct val="0"/>
              </a:spcBef>
              <a:spcAft>
                <a:spcPct val="35000"/>
              </a:spcAft>
              <a:buNone/>
            </a:pPr>
            <a:endParaRPr lang="de-AT" sz="1400" kern="1200" dirty="0"/>
          </a:p>
        </p:txBody>
      </p:sp>
      <p:sp>
        <p:nvSpPr>
          <p:cNvPr id="9" name="Freihandform: Form 8">
            <a:extLst>
              <a:ext uri="{FF2B5EF4-FFF2-40B4-BE49-F238E27FC236}">
                <a16:creationId xmlns:a16="http://schemas.microsoft.com/office/drawing/2014/main" id="{8A9B8862-9A04-7EE9-D44C-D4B0ABDE8CD9}"/>
              </a:ext>
            </a:extLst>
          </p:cNvPr>
          <p:cNvSpPr/>
          <p:nvPr/>
        </p:nvSpPr>
        <p:spPr>
          <a:xfrm>
            <a:off x="2366820" y="3704928"/>
            <a:ext cx="2309043" cy="2309044"/>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2309043" y="0"/>
                </a:moveTo>
                <a:lnTo>
                  <a:pt x="1154521" y="2309043"/>
                </a:lnTo>
                <a:lnTo>
                  <a:pt x="0" y="0"/>
                </a:lnTo>
                <a:lnTo>
                  <a:pt x="2309043" y="0"/>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53341" rIns="630601" bIns="1207862" numCol="1" spcCol="1270" anchor="ctr" anchorCtr="0">
            <a:noAutofit/>
          </a:bodyPr>
          <a:lstStyle/>
          <a:p>
            <a:pPr marL="0" lvl="0" indent="0" algn="ctr" defTabSz="622300">
              <a:lnSpc>
                <a:spcPct val="90000"/>
              </a:lnSpc>
              <a:spcBef>
                <a:spcPct val="0"/>
              </a:spcBef>
              <a:spcAft>
                <a:spcPct val="35000"/>
              </a:spcAft>
              <a:buNone/>
            </a:pPr>
            <a:endParaRPr lang="de-DE" sz="1400" kern="1200" dirty="0"/>
          </a:p>
          <a:p>
            <a:pPr marL="0" lvl="0" indent="0" algn="ctr" defTabSz="622300">
              <a:lnSpc>
                <a:spcPct val="90000"/>
              </a:lnSpc>
              <a:spcBef>
                <a:spcPct val="0"/>
              </a:spcBef>
              <a:spcAft>
                <a:spcPct val="35000"/>
              </a:spcAft>
              <a:buNone/>
            </a:pPr>
            <a:endParaRPr lang="de-DE" sz="1400" kern="1200" dirty="0"/>
          </a:p>
          <a:p>
            <a:pPr marL="0" lvl="0" indent="0" algn="ctr" defTabSz="622300">
              <a:lnSpc>
                <a:spcPct val="90000"/>
              </a:lnSpc>
              <a:spcBef>
                <a:spcPct val="0"/>
              </a:spcBef>
              <a:spcAft>
                <a:spcPct val="35000"/>
              </a:spcAft>
              <a:buNone/>
            </a:pPr>
            <a:endParaRPr lang="de-DE" sz="1400" dirty="0"/>
          </a:p>
          <a:p>
            <a:pPr marL="0" lvl="0" indent="0" algn="ctr" defTabSz="622300">
              <a:lnSpc>
                <a:spcPct val="90000"/>
              </a:lnSpc>
              <a:spcBef>
                <a:spcPct val="0"/>
              </a:spcBef>
              <a:spcAft>
                <a:spcPct val="35000"/>
              </a:spcAft>
              <a:buNone/>
            </a:pPr>
            <a:r>
              <a:rPr lang="de-DE" sz="1400" kern="1200" dirty="0"/>
              <a:t>Zusätzlicher Abschuss </a:t>
            </a:r>
            <a:br>
              <a:rPr lang="de-DE" sz="1400" kern="1200" dirty="0"/>
            </a:br>
            <a:r>
              <a:rPr lang="de-DE" sz="1400" kern="1200" dirty="0"/>
              <a:t>(ZA 1)</a:t>
            </a:r>
            <a:endParaRPr lang="de-AT" sz="1400" kern="1200" dirty="0"/>
          </a:p>
        </p:txBody>
      </p:sp>
      <p:sp>
        <p:nvSpPr>
          <p:cNvPr id="10" name="Freihandform: Form 9">
            <a:extLst>
              <a:ext uri="{FF2B5EF4-FFF2-40B4-BE49-F238E27FC236}">
                <a16:creationId xmlns:a16="http://schemas.microsoft.com/office/drawing/2014/main" id="{2061A42C-B216-35EE-A7C1-CA20DF6BA738}"/>
              </a:ext>
            </a:extLst>
          </p:cNvPr>
          <p:cNvSpPr/>
          <p:nvPr/>
        </p:nvSpPr>
        <p:spPr>
          <a:xfrm>
            <a:off x="3530395" y="3713982"/>
            <a:ext cx="2309043" cy="2309043"/>
          </a:xfrm>
          <a:custGeom>
            <a:avLst/>
            <a:gdLst>
              <a:gd name="connsiteX0" fmla="*/ 0 w 2309043"/>
              <a:gd name="connsiteY0" fmla="*/ 2309043 h 2309043"/>
              <a:gd name="connsiteX1" fmla="*/ 1154522 w 2309043"/>
              <a:gd name="connsiteY1" fmla="*/ 0 h 2309043"/>
              <a:gd name="connsiteX2" fmla="*/ 2309043 w 2309043"/>
              <a:gd name="connsiteY2" fmla="*/ 2309043 h 2309043"/>
              <a:gd name="connsiteX3" fmla="*/ 0 w 2309043"/>
              <a:gd name="connsiteY3" fmla="*/ 2309043 h 2309043"/>
            </a:gdLst>
            <a:ahLst/>
            <a:cxnLst>
              <a:cxn ang="0">
                <a:pos x="connsiteX0" y="connsiteY0"/>
              </a:cxn>
              <a:cxn ang="0">
                <a:pos x="connsiteX1" y="connsiteY1"/>
              </a:cxn>
              <a:cxn ang="0">
                <a:pos x="connsiteX2" y="connsiteY2"/>
              </a:cxn>
              <a:cxn ang="0">
                <a:pos x="connsiteX3" y="connsiteY3"/>
              </a:cxn>
            </a:cxnLst>
            <a:rect l="l" t="t" r="r" b="b"/>
            <a:pathLst>
              <a:path w="2309043" h="2309043">
                <a:moveTo>
                  <a:pt x="0" y="2309043"/>
                </a:moveTo>
                <a:lnTo>
                  <a:pt x="1154522" y="0"/>
                </a:lnTo>
                <a:lnTo>
                  <a:pt x="2309043" y="2309043"/>
                </a:lnTo>
                <a:lnTo>
                  <a:pt x="0" y="2309043"/>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0601" tIns="1207862" rIns="630601" bIns="53340" numCol="1" spcCol="1270" anchor="ctr" anchorCtr="0">
            <a:noAutofit/>
          </a:bodyPr>
          <a:lstStyle/>
          <a:p>
            <a:pPr marL="0" lvl="0" indent="0" algn="ctr" defTabSz="622300">
              <a:lnSpc>
                <a:spcPct val="90000"/>
              </a:lnSpc>
              <a:spcBef>
                <a:spcPct val="0"/>
              </a:spcBef>
              <a:spcAft>
                <a:spcPct val="35000"/>
              </a:spcAft>
              <a:buNone/>
            </a:pPr>
            <a:r>
              <a:rPr lang="de-DE" sz="1400" kern="1200" dirty="0"/>
              <a:t>Gemeinsamer Abschuss</a:t>
            </a:r>
          </a:p>
          <a:p>
            <a:pPr marL="0" lvl="0" indent="0" algn="ctr" defTabSz="622300">
              <a:lnSpc>
                <a:spcPct val="90000"/>
              </a:lnSpc>
              <a:spcBef>
                <a:spcPct val="0"/>
              </a:spcBef>
              <a:spcAft>
                <a:spcPct val="35000"/>
              </a:spcAft>
              <a:buNone/>
            </a:pPr>
            <a:endParaRPr lang="de-AT" sz="1400" kern="1200" dirty="0"/>
          </a:p>
        </p:txBody>
      </p:sp>
    </p:spTree>
    <p:extLst>
      <p:ext uri="{BB962C8B-B14F-4D97-AF65-F5344CB8AC3E}">
        <p14:creationId xmlns:p14="http://schemas.microsoft.com/office/powerpoint/2010/main" val="179834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64CDA-A4B3-DDDC-27E1-0328423D3AF4}"/>
              </a:ext>
            </a:extLst>
          </p:cNvPr>
          <p:cNvSpPr>
            <a:spLocks noGrp="1"/>
          </p:cNvSpPr>
          <p:nvPr>
            <p:ph type="title"/>
          </p:nvPr>
        </p:nvSpPr>
        <p:spPr/>
        <p:txBody>
          <a:bodyPr/>
          <a:lstStyle/>
          <a:p>
            <a:r>
              <a:rPr lang="de-DE" dirty="0"/>
              <a:t>Zusätzlicher Abschuss (ZA 2)</a:t>
            </a:r>
            <a:endParaRPr lang="de-AT" dirty="0"/>
          </a:p>
        </p:txBody>
      </p:sp>
      <p:sp>
        <p:nvSpPr>
          <p:cNvPr id="3" name="Inhaltsplatzhalter 2">
            <a:extLst>
              <a:ext uri="{FF2B5EF4-FFF2-40B4-BE49-F238E27FC236}">
                <a16:creationId xmlns:a16="http://schemas.microsoft.com/office/drawing/2014/main" id="{57C09AAA-CB84-C978-9FE4-36AD23044019}"/>
              </a:ext>
            </a:extLst>
          </p:cNvPr>
          <p:cNvSpPr>
            <a:spLocks noGrp="1"/>
          </p:cNvSpPr>
          <p:nvPr>
            <p:ph idx="1"/>
          </p:nvPr>
        </p:nvSpPr>
        <p:spPr>
          <a:xfrm>
            <a:off x="838200" y="1820085"/>
            <a:ext cx="10379044" cy="3916482"/>
          </a:xfrm>
        </p:spPr>
        <p:txBody>
          <a:bodyPr>
            <a:normAutofit/>
          </a:bodyPr>
          <a:lstStyle/>
          <a:p>
            <a:pPr marL="0" indent="0">
              <a:buNone/>
            </a:pPr>
            <a:r>
              <a:rPr lang="de-DE" sz="2000" dirty="0">
                <a:latin typeface="Nunito Sans" pitchFamily="2" charset="0"/>
              </a:rPr>
              <a:t>Der Bezirksjägermeister kann den ZA 2 von Schalenwild, insbesondere von Hirschen zusätzlich an die </a:t>
            </a:r>
            <a:r>
              <a:rPr lang="de-DE" sz="2000" b="1" dirty="0">
                <a:latin typeface="Nunito Sans" pitchFamily="2" charset="0"/>
              </a:rPr>
              <a:t>vorherige Erlegung weiterer Stücke </a:t>
            </a:r>
            <a:r>
              <a:rPr lang="de-DE" sz="2000" dirty="0">
                <a:latin typeface="Nunito Sans" pitchFamily="2" charset="0"/>
              </a:rPr>
              <a:t>weiblichen/männlichen Wildes und/oder Jungwildes derselben Schalenwildart binden </a:t>
            </a:r>
          </a:p>
          <a:p>
            <a:pPr lvl="1"/>
            <a:r>
              <a:rPr lang="de-DE" sz="2000" dirty="0">
                <a:latin typeface="Nunito Sans" pitchFamily="2" charset="0"/>
              </a:rPr>
              <a:t>zur </a:t>
            </a:r>
            <a:r>
              <a:rPr lang="de-DE" sz="2000" dirty="0">
                <a:solidFill>
                  <a:srgbClr val="3E654F"/>
                </a:solidFill>
                <a:latin typeface="Nunito Sans" pitchFamily="2" charset="0"/>
              </a:rPr>
              <a:t>Verminderung von Wildschäden </a:t>
            </a:r>
            <a:r>
              <a:rPr lang="de-DE" sz="2000" dirty="0">
                <a:latin typeface="Nunito Sans" pitchFamily="2" charset="0"/>
              </a:rPr>
              <a:t>oder </a:t>
            </a:r>
          </a:p>
          <a:p>
            <a:pPr lvl="1"/>
            <a:r>
              <a:rPr lang="de-DE" sz="2000" dirty="0">
                <a:latin typeface="Nunito Sans" pitchFamily="2" charset="0"/>
              </a:rPr>
              <a:t>zur </a:t>
            </a:r>
            <a:r>
              <a:rPr lang="de-DE" sz="2000" dirty="0">
                <a:solidFill>
                  <a:srgbClr val="3E654F"/>
                </a:solidFill>
                <a:latin typeface="Nunito Sans" pitchFamily="2" charset="0"/>
              </a:rPr>
              <a:t>Anpassung des Geschlechterverhältnisses </a:t>
            </a:r>
            <a:r>
              <a:rPr lang="de-DE" sz="2000" dirty="0">
                <a:latin typeface="Nunito Sans" pitchFamily="2" charset="0"/>
              </a:rPr>
              <a:t>an die Abschussrichtlinien</a:t>
            </a:r>
          </a:p>
          <a:p>
            <a:pPr marL="457200" lvl="1" indent="0">
              <a:buNone/>
            </a:pPr>
            <a:endParaRPr lang="de-DE" sz="2000" dirty="0">
              <a:latin typeface="Nunito Sans" pitchFamily="2" charset="0"/>
            </a:endParaRPr>
          </a:p>
          <a:p>
            <a:pPr marL="0" indent="0" algn="ctr">
              <a:buNone/>
            </a:pPr>
            <a:r>
              <a:rPr lang="de-AT" sz="2000" i="1" dirty="0">
                <a:latin typeface="Nunito Sans" pitchFamily="2" charset="0"/>
              </a:rPr>
              <a:t>Achtung! Es bedarf einer Begründung im Bescheid!</a:t>
            </a:r>
          </a:p>
          <a:p>
            <a:pPr marL="0" indent="0">
              <a:buNone/>
            </a:pPr>
            <a:endParaRPr lang="de-AT" sz="2000" i="1" dirty="0">
              <a:latin typeface="Nunito Sans" pitchFamily="2" charset="0"/>
            </a:endParaRPr>
          </a:p>
          <a:p>
            <a:pPr marL="0" indent="0">
              <a:buNone/>
            </a:pPr>
            <a:r>
              <a:rPr lang="de-AT" sz="2000" b="1" dirty="0">
                <a:solidFill>
                  <a:srgbClr val="3E654F"/>
                </a:solidFill>
                <a:latin typeface="Nunito Sans" pitchFamily="2" charset="0"/>
              </a:rPr>
              <a:t>Zugriff auf den ZA 2: </a:t>
            </a:r>
            <a:r>
              <a:rPr lang="de-AT" sz="2000" dirty="0">
                <a:latin typeface="Nunito Sans" pitchFamily="2" charset="0"/>
              </a:rPr>
              <a:t>Nach Erfüllung der Abschüsse hinsichtlich der jeweiligen Wildstücke im Abschussplanbescheid des eigenen Jagdgebietes einschließlich des zusätzlich erlaubten Abschusses ZA 1 und nach Rücksprache mit dem Hegeringleiter.</a:t>
            </a:r>
            <a:endParaRPr lang="de-DE" sz="2000" dirty="0">
              <a:latin typeface="Nunito Sans" pitchFamily="2" charset="0"/>
            </a:endParaRPr>
          </a:p>
        </p:txBody>
      </p:sp>
    </p:spTree>
    <p:extLst>
      <p:ext uri="{BB962C8B-B14F-4D97-AF65-F5344CB8AC3E}">
        <p14:creationId xmlns:p14="http://schemas.microsoft.com/office/powerpoint/2010/main" val="245023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E1D63-023F-4140-E8D2-915E7F81774A}"/>
              </a:ext>
            </a:extLst>
          </p:cNvPr>
          <p:cNvSpPr>
            <a:spLocks noGrp="1"/>
          </p:cNvSpPr>
          <p:nvPr>
            <p:ph type="title"/>
          </p:nvPr>
        </p:nvSpPr>
        <p:spPr/>
        <p:txBody>
          <a:bodyPr>
            <a:normAutofit/>
          </a:bodyPr>
          <a:lstStyle/>
          <a:p>
            <a:r>
              <a:rPr lang="de-DE" sz="4000" dirty="0"/>
              <a:t>Die Abschussmeldung (neu)</a:t>
            </a:r>
            <a:endParaRPr lang="de-AT" sz="4000" dirty="0"/>
          </a:p>
        </p:txBody>
      </p:sp>
      <p:pic>
        <p:nvPicPr>
          <p:cNvPr id="5" name="Grafik 4">
            <a:extLst>
              <a:ext uri="{FF2B5EF4-FFF2-40B4-BE49-F238E27FC236}">
                <a16:creationId xmlns:a16="http://schemas.microsoft.com/office/drawing/2014/main" id="{515FDD7C-B203-2885-5FBA-2375E3CC7151}"/>
              </a:ext>
            </a:extLst>
          </p:cNvPr>
          <p:cNvPicPr>
            <a:picLocks noChangeAspect="1"/>
          </p:cNvPicPr>
          <p:nvPr/>
        </p:nvPicPr>
        <p:blipFill>
          <a:blip r:embed="rId2"/>
          <a:stretch>
            <a:fillRect/>
          </a:stretch>
        </p:blipFill>
        <p:spPr>
          <a:xfrm>
            <a:off x="3762931" y="1520481"/>
            <a:ext cx="6602812" cy="4657264"/>
          </a:xfrm>
          <a:prstGeom prst="rect">
            <a:avLst/>
          </a:prstGeom>
        </p:spPr>
      </p:pic>
      <mc:AlternateContent xmlns:mc="http://schemas.openxmlformats.org/markup-compatibility/2006" xmlns:p14="http://schemas.microsoft.com/office/powerpoint/2010/main">
        <mc:Choice Requires="p14">
          <p:contentPart p14:bwMode="auto" r:id="rId3">
            <p14:nvContentPartPr>
              <p14:cNvPr id="17" name="Freihand 16">
                <a:extLst>
                  <a:ext uri="{FF2B5EF4-FFF2-40B4-BE49-F238E27FC236}">
                    <a16:creationId xmlns:a16="http://schemas.microsoft.com/office/drawing/2014/main" id="{9EEFAE9E-6BBB-3083-39EF-218F05601AD0}"/>
                  </a:ext>
                </a:extLst>
              </p14:cNvPr>
              <p14:cNvContentPartPr/>
              <p14:nvPr/>
            </p14:nvContentPartPr>
            <p14:xfrm>
              <a:off x="5366143" y="4885682"/>
              <a:ext cx="1210146" cy="720952"/>
            </p14:xfrm>
          </p:contentPart>
        </mc:Choice>
        <mc:Fallback xmlns="">
          <p:pic>
            <p:nvPicPr>
              <p:cNvPr id="17" name="Freihand 16">
                <a:extLst>
                  <a:ext uri="{FF2B5EF4-FFF2-40B4-BE49-F238E27FC236}">
                    <a16:creationId xmlns:a16="http://schemas.microsoft.com/office/drawing/2014/main" id="{9EEFAE9E-6BBB-3083-39EF-218F05601AD0}"/>
                  </a:ext>
                </a:extLst>
              </p:cNvPr>
              <p:cNvPicPr/>
              <p:nvPr/>
            </p:nvPicPr>
            <p:blipFill>
              <a:blip r:embed="rId4"/>
              <a:stretch>
                <a:fillRect/>
              </a:stretch>
            </p:blipFill>
            <p:spPr>
              <a:xfrm>
                <a:off x="5348146" y="4867676"/>
                <a:ext cx="1245781" cy="75660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81D519F6-0084-ED6C-CBA2-B4CB5AD5979D}"/>
                  </a:ext>
                </a:extLst>
              </p14:cNvPr>
              <p14:cNvContentPartPr/>
              <p14:nvPr/>
            </p14:nvContentPartPr>
            <p14:xfrm>
              <a:off x="7896883" y="4967097"/>
              <a:ext cx="2103651" cy="586247"/>
            </p14:xfrm>
          </p:contentPart>
        </mc:Choice>
        <mc:Fallback xmlns="">
          <p:pic>
            <p:nvPicPr>
              <p:cNvPr id="18" name="Freihand 17">
                <a:extLst>
                  <a:ext uri="{FF2B5EF4-FFF2-40B4-BE49-F238E27FC236}">
                    <a16:creationId xmlns:a16="http://schemas.microsoft.com/office/drawing/2014/main" id="{81D519F6-0084-ED6C-CBA2-B4CB5AD5979D}"/>
                  </a:ext>
                </a:extLst>
              </p:cNvPr>
              <p:cNvPicPr/>
              <p:nvPr/>
            </p:nvPicPr>
            <p:blipFill>
              <a:blip r:embed="rId6"/>
              <a:stretch>
                <a:fillRect/>
              </a:stretch>
            </p:blipFill>
            <p:spPr>
              <a:xfrm>
                <a:off x="7878885" y="4949103"/>
                <a:ext cx="2139288" cy="621875"/>
              </a:xfrm>
              <a:prstGeom prst="rect">
                <a:avLst/>
              </a:prstGeom>
            </p:spPr>
          </p:pic>
        </mc:Fallback>
      </mc:AlternateContent>
      <p:cxnSp>
        <p:nvCxnSpPr>
          <p:cNvPr id="20" name="Gerade Verbindung mit Pfeil 19">
            <a:extLst>
              <a:ext uri="{FF2B5EF4-FFF2-40B4-BE49-F238E27FC236}">
                <a16:creationId xmlns:a16="http://schemas.microsoft.com/office/drawing/2014/main" id="{AEDC3388-B0CD-21FF-6FAE-17C28782AB77}"/>
              </a:ext>
            </a:extLst>
          </p:cNvPr>
          <p:cNvCxnSpPr>
            <a:cxnSpLocks/>
          </p:cNvCxnSpPr>
          <p:nvPr/>
        </p:nvCxnSpPr>
        <p:spPr>
          <a:xfrm>
            <a:off x="3315854" y="4729018"/>
            <a:ext cx="2050289" cy="434109"/>
          </a:xfrm>
          <a:prstGeom prst="straightConnector1">
            <a:avLst/>
          </a:prstGeom>
          <a:ln w="12700">
            <a:solidFill>
              <a:srgbClr val="7F998A"/>
            </a:solidFill>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5DF9ED0E-F213-19CA-6509-59B896640BC6}"/>
              </a:ext>
            </a:extLst>
          </p:cNvPr>
          <p:cNvSpPr txBox="1"/>
          <p:nvPr/>
        </p:nvSpPr>
        <p:spPr>
          <a:xfrm>
            <a:off x="992011" y="3714345"/>
            <a:ext cx="2323843" cy="1569660"/>
          </a:xfrm>
          <a:prstGeom prst="rect">
            <a:avLst/>
          </a:prstGeom>
          <a:noFill/>
          <a:ln>
            <a:solidFill>
              <a:srgbClr val="728C7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Nunito Sans" pitchFamily="2" charset="0"/>
                <a:ea typeface="+mn-ea"/>
                <a:cs typeface="+mn-cs"/>
              </a:rPr>
              <a:t>Durch Angabe der Nummer des ZA 2 (am Beiblatt ersichtlich) kann der Abschuss schon vom System zugeordnet werden</a:t>
            </a:r>
            <a:r>
              <a:rPr lang="de-AT" sz="1600" dirty="0">
                <a:solidFill>
                  <a:prstClr val="black"/>
                </a:solidFill>
                <a:latin typeface="Nunito Sans" pitchFamily="2" charset="0"/>
              </a:rPr>
              <a:t>.</a:t>
            </a:r>
            <a:endParaRPr kumimoji="0" lang="de-DE" sz="1600" b="0" i="0" u="none" strike="noStrike" kern="1200" cap="none" spc="0" normalizeH="0" baseline="0" noProof="0" dirty="0">
              <a:ln>
                <a:noFill/>
              </a:ln>
              <a:solidFill>
                <a:prstClr val="black"/>
              </a:solidFill>
              <a:effectLst/>
              <a:uLnTx/>
              <a:uFillTx/>
              <a:latin typeface="Nunito Sans" pitchFamily="2" charset="0"/>
              <a:ea typeface="+mn-ea"/>
              <a:cs typeface="+mn-cs"/>
            </a:endParaRPr>
          </a:p>
        </p:txBody>
      </p:sp>
      <p:sp>
        <p:nvSpPr>
          <p:cNvPr id="32" name="Textfeld 31">
            <a:extLst>
              <a:ext uri="{FF2B5EF4-FFF2-40B4-BE49-F238E27FC236}">
                <a16:creationId xmlns:a16="http://schemas.microsoft.com/office/drawing/2014/main" id="{3414A526-8F76-EE3F-7F97-815704B54948}"/>
              </a:ext>
            </a:extLst>
          </p:cNvPr>
          <p:cNvSpPr txBox="1"/>
          <p:nvPr/>
        </p:nvSpPr>
        <p:spPr>
          <a:xfrm>
            <a:off x="838200" y="1782917"/>
            <a:ext cx="291549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Nunito Sans" pitchFamily="2" charset="0"/>
                <a:ea typeface="+mn-ea"/>
                <a:cs typeface="+mn-cs"/>
              </a:rPr>
              <a:t>Geändert mit Verordnung des Landesvorstandes der Kärntner Jägerschaft </a:t>
            </a:r>
            <a:r>
              <a:rPr lang="de-AT" sz="1600" dirty="0">
                <a:solidFill>
                  <a:prstClr val="black"/>
                </a:solidFill>
                <a:latin typeface="Nunito Sans" pitchFamily="2" charset="0"/>
              </a:rPr>
              <a:t>vom </a:t>
            </a:r>
            <a:br>
              <a:rPr lang="de-AT" sz="1600" dirty="0">
                <a:solidFill>
                  <a:prstClr val="black"/>
                </a:solidFill>
                <a:latin typeface="Nunito Sans" pitchFamily="2" charset="0"/>
              </a:rPr>
            </a:br>
            <a:r>
              <a:rPr lang="de-AT" sz="1600" dirty="0">
                <a:solidFill>
                  <a:prstClr val="black"/>
                </a:solidFill>
                <a:latin typeface="Nunito Sans" pitchFamily="2" charset="0"/>
              </a:rPr>
              <a:t>4. November 2022, Zahl: LGS-FORM/29821/1/2022:</a:t>
            </a:r>
          </a:p>
        </p:txBody>
      </p:sp>
    </p:spTree>
    <p:extLst>
      <p:ext uri="{BB962C8B-B14F-4D97-AF65-F5344CB8AC3E}">
        <p14:creationId xmlns:p14="http://schemas.microsoft.com/office/powerpoint/2010/main" val="188152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6D04C-D639-CCAD-13A0-E84DA54C23A4}"/>
              </a:ext>
            </a:extLst>
          </p:cNvPr>
          <p:cNvSpPr>
            <a:spLocks noGrp="1"/>
          </p:cNvSpPr>
          <p:nvPr>
            <p:ph type="title"/>
          </p:nvPr>
        </p:nvSpPr>
        <p:spPr>
          <a:xfrm>
            <a:off x="567453" y="217053"/>
            <a:ext cx="10515600" cy="1325563"/>
          </a:xfrm>
        </p:spPr>
        <p:txBody>
          <a:bodyPr/>
          <a:lstStyle/>
          <a:p>
            <a:r>
              <a:rPr lang="de-DE" dirty="0"/>
              <a:t>Der zeitliche Ablauf der Abschussplanung</a:t>
            </a:r>
            <a:endParaRPr lang="de-AT" dirty="0"/>
          </a:p>
        </p:txBody>
      </p:sp>
      <p:pic>
        <p:nvPicPr>
          <p:cNvPr id="13" name="Grafik 12">
            <a:extLst>
              <a:ext uri="{FF2B5EF4-FFF2-40B4-BE49-F238E27FC236}">
                <a16:creationId xmlns:a16="http://schemas.microsoft.com/office/drawing/2014/main" id="{B4DF42E3-C4AE-3C21-D3C1-69890F8A68A3}"/>
              </a:ext>
            </a:extLst>
          </p:cNvPr>
          <p:cNvPicPr>
            <a:picLocks noChangeAspect="1"/>
          </p:cNvPicPr>
          <p:nvPr/>
        </p:nvPicPr>
        <p:blipFill>
          <a:blip r:embed="rId2"/>
          <a:stretch>
            <a:fillRect/>
          </a:stretch>
        </p:blipFill>
        <p:spPr>
          <a:xfrm>
            <a:off x="1920475" y="1466401"/>
            <a:ext cx="8351050" cy="4925815"/>
          </a:xfrm>
          <a:prstGeom prst="rect">
            <a:avLst/>
          </a:prstGeom>
        </p:spPr>
      </p:pic>
    </p:spTree>
    <p:extLst>
      <p:ext uri="{BB962C8B-B14F-4D97-AF65-F5344CB8AC3E}">
        <p14:creationId xmlns:p14="http://schemas.microsoft.com/office/powerpoint/2010/main" val="1266675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30CD2E-D511-21E1-3779-3144458544F6}"/>
              </a:ext>
            </a:extLst>
          </p:cNvPr>
          <p:cNvSpPr>
            <a:spLocks noGrp="1"/>
          </p:cNvSpPr>
          <p:nvPr>
            <p:ph type="title"/>
          </p:nvPr>
        </p:nvSpPr>
        <p:spPr/>
        <p:txBody>
          <a:bodyPr/>
          <a:lstStyle/>
          <a:p>
            <a:r>
              <a:rPr lang="de-DE" dirty="0"/>
              <a:t>Pflichten des Jagdausübungsberechtigten</a:t>
            </a:r>
            <a:endParaRPr lang="de-AT" dirty="0"/>
          </a:p>
        </p:txBody>
      </p:sp>
      <p:sp>
        <p:nvSpPr>
          <p:cNvPr id="6" name="Inhaltsplatzhalter 2">
            <a:extLst>
              <a:ext uri="{FF2B5EF4-FFF2-40B4-BE49-F238E27FC236}">
                <a16:creationId xmlns:a16="http://schemas.microsoft.com/office/drawing/2014/main" id="{A34E76CD-E61E-0C2C-8158-3264AB85794B}"/>
              </a:ext>
            </a:extLst>
          </p:cNvPr>
          <p:cNvSpPr txBox="1">
            <a:spLocks/>
          </p:cNvSpPr>
          <p:nvPr/>
        </p:nvSpPr>
        <p:spPr>
          <a:xfrm>
            <a:off x="964947" y="1799186"/>
            <a:ext cx="4832004" cy="4530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de-AT" sz="2000" b="1" dirty="0">
                <a:solidFill>
                  <a:srgbClr val="728C7B"/>
                </a:solidFill>
                <a:latin typeface="Nunito Sans" pitchFamily="2" charset="0"/>
              </a:rPr>
              <a:t>1. März 2023: </a:t>
            </a:r>
            <a:br>
              <a:rPr lang="de-AT" sz="2000" b="1" dirty="0">
                <a:solidFill>
                  <a:srgbClr val="728C7B"/>
                </a:solidFill>
                <a:latin typeface="Nunito Sans" pitchFamily="2" charset="0"/>
              </a:rPr>
            </a:br>
            <a:r>
              <a:rPr lang="de-AT" sz="2000" dirty="0">
                <a:latin typeface="Nunito Sans" pitchFamily="2" charset="0"/>
              </a:rPr>
              <a:t>Der Jagdausübungsberechtigte </a:t>
            </a:r>
            <a:br>
              <a:rPr lang="de-AT" sz="2000" dirty="0">
                <a:latin typeface="Nunito Sans" pitchFamily="2" charset="0"/>
              </a:rPr>
            </a:br>
            <a:r>
              <a:rPr lang="de-AT" sz="2000" dirty="0">
                <a:latin typeface="Nunito Sans" pitchFamily="2" charset="0"/>
              </a:rPr>
              <a:t>hat den beantragten vollständigen </a:t>
            </a:r>
            <a:br>
              <a:rPr lang="de-AT" sz="2000" dirty="0">
                <a:latin typeface="Nunito Sans" pitchFamily="2" charset="0"/>
              </a:rPr>
            </a:br>
            <a:r>
              <a:rPr lang="de-AT" sz="2000" dirty="0">
                <a:latin typeface="Nunito Sans" pitchFamily="2" charset="0"/>
              </a:rPr>
              <a:t>Abschussplan dem Hegeringleiter </a:t>
            </a:r>
            <a:br>
              <a:rPr lang="de-AT" sz="2000" dirty="0">
                <a:latin typeface="Nunito Sans" pitchFamily="2" charset="0"/>
              </a:rPr>
            </a:br>
            <a:r>
              <a:rPr lang="de-AT" sz="2000" dirty="0">
                <a:latin typeface="Nunito Sans" pitchFamily="2" charset="0"/>
              </a:rPr>
              <a:t>bekannt zu geben. </a:t>
            </a:r>
            <a:endParaRPr lang="de-AT" sz="2000" dirty="0">
              <a:solidFill>
                <a:srgbClr val="728C7B"/>
              </a:solidFill>
              <a:latin typeface="Nunito Sans" pitchFamily="2" charset="0"/>
            </a:endParaRPr>
          </a:p>
          <a:p>
            <a:pPr marL="0" indent="0">
              <a:lnSpc>
                <a:spcPct val="107000"/>
              </a:lnSpc>
              <a:spcAft>
                <a:spcPts val="800"/>
              </a:spcAft>
              <a:buFont typeface="Arial" panose="020B0604020202020204" pitchFamily="34" charset="0"/>
              <a:buNone/>
            </a:pPr>
            <a:endParaRPr lang="de-AT" sz="1400" dirty="0">
              <a:solidFill>
                <a:srgbClr val="728C7B"/>
              </a:solidFill>
              <a:latin typeface="Nunito Sans" pitchFamily="2" charset="0"/>
            </a:endParaRPr>
          </a:p>
          <a:p>
            <a:pPr marL="0" indent="0">
              <a:lnSpc>
                <a:spcPct val="100000"/>
              </a:lnSpc>
              <a:spcBef>
                <a:spcPts val="0"/>
              </a:spcBef>
              <a:buNone/>
            </a:pPr>
            <a:r>
              <a:rPr lang="de-DE" sz="2000" dirty="0">
                <a:latin typeface="Nunito Sans" pitchFamily="2" charset="0"/>
              </a:rPr>
              <a:t>Eine </a:t>
            </a:r>
            <a:r>
              <a:rPr lang="de-DE" sz="2000" dirty="0">
                <a:solidFill>
                  <a:srgbClr val="728C7B"/>
                </a:solidFill>
                <a:latin typeface="Nunito Sans" pitchFamily="2" charset="0"/>
              </a:rPr>
              <a:t>Vollmacht</a:t>
            </a:r>
            <a:r>
              <a:rPr lang="de-DE" sz="2000" dirty="0">
                <a:latin typeface="Nunito Sans" pitchFamily="2" charset="0"/>
              </a:rPr>
              <a:t> ist beizulegen, wenn </a:t>
            </a:r>
          </a:p>
          <a:p>
            <a:pPr marL="0" indent="0">
              <a:lnSpc>
                <a:spcPct val="100000"/>
              </a:lnSpc>
              <a:spcBef>
                <a:spcPts val="0"/>
              </a:spcBef>
              <a:buNone/>
            </a:pPr>
            <a:r>
              <a:rPr lang="de-DE" sz="2000" dirty="0">
                <a:latin typeface="Nunito Sans" pitchFamily="2" charset="0"/>
              </a:rPr>
              <a:t>der JAB sich </a:t>
            </a:r>
            <a:r>
              <a:rPr lang="de-AT" sz="2000" dirty="0">
                <a:latin typeface="Nunito Sans" pitchFamily="2" charset="0"/>
              </a:rPr>
              <a:t>bei der Abschussplan-</a:t>
            </a:r>
          </a:p>
          <a:p>
            <a:pPr marL="0" indent="0">
              <a:lnSpc>
                <a:spcPct val="100000"/>
              </a:lnSpc>
              <a:spcBef>
                <a:spcPts val="0"/>
              </a:spcBef>
              <a:buNone/>
            </a:pPr>
            <a:r>
              <a:rPr lang="de-AT" sz="2000" dirty="0" err="1">
                <a:latin typeface="Nunito Sans" pitchFamily="2" charset="0"/>
              </a:rPr>
              <a:t>besprechung</a:t>
            </a:r>
            <a:r>
              <a:rPr lang="de-AT" sz="2000" dirty="0">
                <a:latin typeface="Nunito Sans" pitchFamily="2" charset="0"/>
              </a:rPr>
              <a:t> oder generell im Verfahren </a:t>
            </a:r>
          </a:p>
          <a:p>
            <a:pPr marL="0" indent="0">
              <a:lnSpc>
                <a:spcPct val="100000"/>
              </a:lnSpc>
              <a:spcBef>
                <a:spcPts val="0"/>
              </a:spcBef>
              <a:buNone/>
            </a:pPr>
            <a:r>
              <a:rPr lang="de-AT" sz="2000" dirty="0">
                <a:latin typeface="Nunito Sans" pitchFamily="2" charset="0"/>
              </a:rPr>
              <a:t>der Abschussplanung vertreten lässt. </a:t>
            </a:r>
          </a:p>
          <a:p>
            <a:pPr marL="0" indent="0">
              <a:lnSpc>
                <a:spcPct val="107000"/>
              </a:lnSpc>
              <a:spcAft>
                <a:spcPts val="800"/>
              </a:spcAft>
              <a:buFont typeface="Arial" panose="020B0604020202020204" pitchFamily="34" charset="0"/>
              <a:buNone/>
            </a:pPr>
            <a:endParaRPr lang="de-AT" sz="100" dirty="0">
              <a:latin typeface="Nunito Sans" pitchFamily="2" charset="0"/>
            </a:endParaRPr>
          </a:p>
          <a:p>
            <a:pPr marL="0" indent="0">
              <a:lnSpc>
                <a:spcPct val="107000"/>
              </a:lnSpc>
              <a:spcBef>
                <a:spcPts val="0"/>
              </a:spcBef>
              <a:spcAft>
                <a:spcPts val="800"/>
              </a:spcAft>
              <a:buFont typeface="Arial" panose="020B0604020202020204" pitchFamily="34" charset="0"/>
              <a:buNone/>
            </a:pPr>
            <a:endParaRPr lang="de-AT" sz="500" dirty="0">
              <a:latin typeface="Nunito Sans" pitchFamily="2" charset="0"/>
            </a:endParaRPr>
          </a:p>
          <a:p>
            <a:pPr marL="0" indent="0">
              <a:buNone/>
            </a:pPr>
            <a:endParaRPr lang="de-AT" sz="900" dirty="0"/>
          </a:p>
        </p:txBody>
      </p:sp>
      <p:pic>
        <p:nvPicPr>
          <p:cNvPr id="3" name="Grafik 2">
            <a:extLst>
              <a:ext uri="{FF2B5EF4-FFF2-40B4-BE49-F238E27FC236}">
                <a16:creationId xmlns:a16="http://schemas.microsoft.com/office/drawing/2014/main" id="{927563D8-D8D1-789A-69D0-F2A4F34569F5}"/>
              </a:ext>
            </a:extLst>
          </p:cNvPr>
          <p:cNvPicPr>
            <a:picLocks noChangeAspect="1"/>
          </p:cNvPicPr>
          <p:nvPr/>
        </p:nvPicPr>
        <p:blipFill>
          <a:blip r:embed="rId2"/>
          <a:stretch>
            <a:fillRect/>
          </a:stretch>
        </p:blipFill>
        <p:spPr>
          <a:xfrm>
            <a:off x="5897273" y="1690688"/>
            <a:ext cx="4969092" cy="4639224"/>
          </a:xfrm>
          <a:prstGeom prst="rect">
            <a:avLst/>
          </a:prstGeom>
          <a:ln>
            <a:noFill/>
          </a:ln>
          <a:effectLst>
            <a:outerShdw blurRad="292100" dist="139700" dir="2700000" algn="tl" rotWithShape="0">
              <a:srgbClr val="333333">
                <a:alpha val="65000"/>
              </a:srgbClr>
            </a:outerShdw>
          </a:effectLst>
        </p:spPr>
      </p:pic>
      <p:sp>
        <p:nvSpPr>
          <p:cNvPr id="4" name="Textfeld 3">
            <a:extLst>
              <a:ext uri="{FF2B5EF4-FFF2-40B4-BE49-F238E27FC236}">
                <a16:creationId xmlns:a16="http://schemas.microsoft.com/office/drawing/2014/main" id="{A4B282D7-7D80-8557-DC06-3B897A0ADBD0}"/>
              </a:ext>
            </a:extLst>
          </p:cNvPr>
          <p:cNvSpPr txBox="1"/>
          <p:nvPr/>
        </p:nvSpPr>
        <p:spPr>
          <a:xfrm>
            <a:off x="7712425" y="5905094"/>
            <a:ext cx="3153940" cy="677108"/>
          </a:xfrm>
          <a:prstGeom prst="rect">
            <a:avLst/>
          </a:prstGeom>
          <a:noFill/>
        </p:spPr>
        <p:txBody>
          <a:bodyPr wrap="square" rtlCol="0">
            <a:spAutoFit/>
          </a:bodyPr>
          <a:lstStyle/>
          <a:p>
            <a:r>
              <a:rPr lang="de-AT" sz="2000" b="1" dirty="0">
                <a:solidFill>
                  <a:srgbClr val="3E654F"/>
                </a:solidFill>
                <a:highlight>
                  <a:srgbClr val="DAE2DE"/>
                </a:highlight>
                <a:latin typeface="Nunito Sans" pitchFamily="2" charset="0"/>
              </a:rPr>
              <a:t>Datum und Unterschrift!</a:t>
            </a:r>
          </a:p>
          <a:p>
            <a:endParaRPr lang="de-DE" dirty="0">
              <a:solidFill>
                <a:srgbClr val="3E654F"/>
              </a:solidFill>
              <a:highlight>
                <a:srgbClr val="DAE2DE"/>
              </a:highlight>
            </a:endParaRPr>
          </a:p>
        </p:txBody>
      </p:sp>
    </p:spTree>
    <p:extLst>
      <p:ext uri="{BB962C8B-B14F-4D97-AF65-F5344CB8AC3E}">
        <p14:creationId xmlns:p14="http://schemas.microsoft.com/office/powerpoint/2010/main" val="388572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FA944-D561-34F9-D616-66FACA55D27F}"/>
              </a:ext>
            </a:extLst>
          </p:cNvPr>
          <p:cNvSpPr>
            <a:spLocks noGrp="1"/>
          </p:cNvSpPr>
          <p:nvPr>
            <p:ph type="title"/>
          </p:nvPr>
        </p:nvSpPr>
        <p:spPr/>
        <p:txBody>
          <a:bodyPr/>
          <a:lstStyle/>
          <a:p>
            <a:r>
              <a:rPr lang="de-DE" dirty="0"/>
              <a:t>Die Gründung eines Vereins</a:t>
            </a:r>
          </a:p>
        </p:txBody>
      </p:sp>
      <p:sp>
        <p:nvSpPr>
          <p:cNvPr id="3" name="Inhaltsplatzhalter 2">
            <a:extLst>
              <a:ext uri="{FF2B5EF4-FFF2-40B4-BE49-F238E27FC236}">
                <a16:creationId xmlns:a16="http://schemas.microsoft.com/office/drawing/2014/main" id="{DC489B34-F3D4-1935-6E17-2F1D035ABA70}"/>
              </a:ext>
            </a:extLst>
          </p:cNvPr>
          <p:cNvSpPr>
            <a:spLocks noGrp="1"/>
          </p:cNvSpPr>
          <p:nvPr>
            <p:ph idx="1"/>
          </p:nvPr>
        </p:nvSpPr>
        <p:spPr>
          <a:xfrm>
            <a:off x="907211" y="1690688"/>
            <a:ext cx="10515600" cy="4530726"/>
          </a:xfrm>
        </p:spPr>
        <p:txBody>
          <a:bodyPr>
            <a:normAutofit lnSpcReduction="10000"/>
          </a:bodyPr>
          <a:lstStyle/>
          <a:p>
            <a:pPr marL="0" indent="0">
              <a:buNone/>
            </a:pPr>
            <a:r>
              <a:rPr lang="de-DE" sz="1800" dirty="0">
                <a:solidFill>
                  <a:srgbClr val="000000"/>
                </a:solidFill>
                <a:latin typeface="Nunito Sans" pitchFamily="2" charset="0"/>
              </a:rPr>
              <a:t>Z</a:t>
            </a:r>
            <a:r>
              <a:rPr lang="de-DE" sz="1800" b="0" i="0" u="none" strike="noStrike" baseline="0" dirty="0">
                <a:solidFill>
                  <a:srgbClr val="000000"/>
                </a:solidFill>
                <a:latin typeface="Nunito Sans" pitchFamily="2" charset="0"/>
              </a:rPr>
              <a:t>wischen den Vereinsgründern: </a:t>
            </a:r>
          </a:p>
          <a:p>
            <a:r>
              <a:rPr lang="de-DE" sz="1800" b="1" i="0" u="none" strike="noStrike" baseline="0" dirty="0">
                <a:solidFill>
                  <a:srgbClr val="000000"/>
                </a:solidFill>
                <a:latin typeface="Nunito Sans" pitchFamily="2" charset="0"/>
              </a:rPr>
              <a:t>Vereinbarung von Statuten </a:t>
            </a:r>
            <a:r>
              <a:rPr lang="de-DE" sz="1800" i="0" u="none" strike="noStrike" baseline="0" dirty="0">
                <a:solidFill>
                  <a:srgbClr val="000000"/>
                </a:solidFill>
                <a:latin typeface="Nunito Sans" pitchFamily="2" charset="0"/>
              </a:rPr>
              <a:t>(</a:t>
            </a:r>
            <a:r>
              <a:rPr lang="de-DE" sz="1800" b="0" i="0" u="none" strike="noStrike" baseline="0" dirty="0">
                <a:solidFill>
                  <a:srgbClr val="000000"/>
                </a:solidFill>
                <a:latin typeface="Nunito Sans" pitchFamily="2" charset="0"/>
              </a:rPr>
              <a:t>= Gründungsvereinbarung) </a:t>
            </a:r>
          </a:p>
          <a:p>
            <a:pPr marL="0" indent="0">
              <a:buNone/>
            </a:pPr>
            <a:r>
              <a:rPr lang="de-DE" sz="1800" dirty="0">
                <a:solidFill>
                  <a:srgbClr val="000000"/>
                </a:solidFill>
                <a:latin typeface="Nunito Sans" pitchFamily="2" charset="0"/>
              </a:rPr>
              <a:t>    </a:t>
            </a:r>
            <a:r>
              <a:rPr lang="de-DE" sz="1800" b="0" i="0" u="none" strike="noStrike" baseline="0" dirty="0">
                <a:solidFill>
                  <a:srgbClr val="000000"/>
                </a:solidFill>
                <a:latin typeface="Nunito Sans" pitchFamily="2" charset="0"/>
              </a:rPr>
              <a:t>Abschluss der Vereinbarung führt zur Errichtung des Vereins</a:t>
            </a:r>
          </a:p>
          <a:p>
            <a:r>
              <a:rPr lang="de-DE" sz="1800" b="1" i="0" u="none" strike="noStrike" baseline="0" dirty="0">
                <a:solidFill>
                  <a:srgbClr val="000000"/>
                </a:solidFill>
                <a:latin typeface="Nunito Sans" pitchFamily="2" charset="0"/>
              </a:rPr>
              <a:t>Bestellung der ersten organschaftlichen Vertreter </a:t>
            </a:r>
            <a:r>
              <a:rPr lang="de-DE" sz="1800" i="0" strike="noStrike" baseline="0" dirty="0">
                <a:solidFill>
                  <a:srgbClr val="000000"/>
                </a:solidFill>
                <a:latin typeface="Nunito Sans" pitchFamily="2" charset="0"/>
              </a:rPr>
              <a:t>(Wahl der Organe)</a:t>
            </a:r>
          </a:p>
          <a:p>
            <a:pPr marL="0" indent="0">
              <a:buNone/>
            </a:pPr>
            <a:r>
              <a:rPr lang="de-DE" sz="1800" i="0" strike="noStrike" baseline="0" dirty="0">
                <a:solidFill>
                  <a:srgbClr val="000000"/>
                </a:solidFill>
                <a:latin typeface="Nunito Sans" pitchFamily="2" charset="0"/>
              </a:rPr>
              <a:t>    Frist für die Bestellung beträgt ein Jahr</a:t>
            </a:r>
          </a:p>
          <a:p>
            <a:pPr marL="0" indent="0">
              <a:buNone/>
            </a:pPr>
            <a:endParaRPr lang="de-DE" sz="1200" b="0" i="0" u="none" strike="noStrike" baseline="0" dirty="0">
              <a:solidFill>
                <a:srgbClr val="000000"/>
              </a:solidFill>
              <a:latin typeface="Nunito Sans" pitchFamily="2" charset="0"/>
            </a:endParaRPr>
          </a:p>
          <a:p>
            <a:pPr marL="0" indent="0">
              <a:buNone/>
            </a:pPr>
            <a:r>
              <a:rPr lang="de-DE" sz="1800" b="0" i="0" u="none" strike="noStrike" baseline="0" dirty="0">
                <a:solidFill>
                  <a:srgbClr val="000000"/>
                </a:solidFill>
                <a:latin typeface="Nunito Sans" pitchFamily="2" charset="0"/>
              </a:rPr>
              <a:t>Bei der Vereinsbehörde:</a:t>
            </a:r>
          </a:p>
          <a:p>
            <a:r>
              <a:rPr lang="de-DE" sz="1800" b="1" i="0" u="none" strike="noStrike" baseline="0" dirty="0">
                <a:solidFill>
                  <a:srgbClr val="000000"/>
                </a:solidFill>
                <a:latin typeface="Nunito Sans" pitchFamily="2" charset="0"/>
              </a:rPr>
              <a:t>Anzeige der Vereinserrichtung: </a:t>
            </a:r>
            <a:r>
              <a:rPr lang="de-DE" sz="1800" i="0" u="sng" strike="noStrike" baseline="0" dirty="0">
                <a:solidFill>
                  <a:srgbClr val="000000"/>
                </a:solidFill>
                <a:latin typeface="Nunito Sans" pitchFamily="2" charset="0"/>
              </a:rPr>
              <a:t>schriftlich</a:t>
            </a:r>
            <a:r>
              <a:rPr lang="de-DE" sz="1800" b="1" i="0" u="none" strike="noStrike" baseline="0" dirty="0">
                <a:solidFill>
                  <a:srgbClr val="000000"/>
                </a:solidFill>
                <a:latin typeface="Nunito Sans" pitchFamily="2" charset="0"/>
              </a:rPr>
              <a:t> </a:t>
            </a:r>
            <a:r>
              <a:rPr lang="de-DE" sz="1800" dirty="0">
                <a:solidFill>
                  <a:srgbClr val="000000"/>
                </a:solidFill>
                <a:latin typeface="Nunito Sans" pitchFamily="2" charset="0"/>
              </a:rPr>
              <a:t>bei</a:t>
            </a:r>
            <a:r>
              <a:rPr lang="de-DE" sz="1800" b="1" i="0" u="none" strike="noStrike" baseline="0" dirty="0">
                <a:solidFill>
                  <a:srgbClr val="000000"/>
                </a:solidFill>
                <a:latin typeface="Nunito Sans" pitchFamily="2" charset="0"/>
              </a:rPr>
              <a:t> </a:t>
            </a:r>
            <a:r>
              <a:rPr lang="de-DE" sz="1800" b="0" i="0" u="none" strike="noStrike" baseline="0" dirty="0">
                <a:solidFill>
                  <a:srgbClr val="000000"/>
                </a:solidFill>
                <a:latin typeface="Nunito Sans" pitchFamily="2" charset="0"/>
              </a:rPr>
              <a:t>der Vereinsbehörde von den </a:t>
            </a:r>
            <a:r>
              <a:rPr lang="de-DE" sz="1800" i="0" u="none" strike="noStrike" baseline="0" dirty="0">
                <a:solidFill>
                  <a:srgbClr val="000000"/>
                </a:solidFill>
                <a:latin typeface="Nunito Sans" pitchFamily="2" charset="0"/>
              </a:rPr>
              <a:t>Gründern</a:t>
            </a:r>
            <a:r>
              <a:rPr lang="de-DE" sz="1800" b="1" i="0" u="none" strike="noStrike" baseline="0" dirty="0">
                <a:solidFill>
                  <a:srgbClr val="000000"/>
                </a:solidFill>
                <a:latin typeface="Nunito Sans" pitchFamily="2" charset="0"/>
              </a:rPr>
              <a:t> </a:t>
            </a:r>
            <a:r>
              <a:rPr lang="de-DE" sz="1800" b="0" i="0" u="none" strike="noStrike" baseline="0" dirty="0">
                <a:solidFill>
                  <a:srgbClr val="000000"/>
                </a:solidFill>
                <a:latin typeface="Nunito Sans" pitchFamily="2" charset="0"/>
              </a:rPr>
              <a:t>oder den </a:t>
            </a:r>
            <a:r>
              <a:rPr lang="de-DE" sz="1800" i="0" u="none" strike="noStrike" baseline="0" dirty="0">
                <a:solidFill>
                  <a:srgbClr val="000000"/>
                </a:solidFill>
                <a:latin typeface="Nunito Sans" pitchFamily="2" charset="0"/>
              </a:rPr>
              <a:t>organschaftlichen Vertretern </a:t>
            </a:r>
            <a:r>
              <a:rPr lang="de-DE" sz="1800" b="0" i="0" u="none" strike="noStrike" baseline="0" dirty="0">
                <a:solidFill>
                  <a:srgbClr val="000000"/>
                </a:solidFill>
                <a:latin typeface="Nunito Sans" pitchFamily="2" charset="0"/>
              </a:rPr>
              <a:t>unter Vorlage der </a:t>
            </a:r>
            <a:r>
              <a:rPr lang="de-DE" sz="1800" b="0" i="0" u="sng" strike="noStrike" baseline="0" dirty="0">
                <a:solidFill>
                  <a:srgbClr val="000000"/>
                </a:solidFill>
                <a:latin typeface="Nunito Sans" pitchFamily="2" charset="0"/>
              </a:rPr>
              <a:t>vereinbarten Statuten</a:t>
            </a:r>
          </a:p>
          <a:p>
            <a:r>
              <a:rPr lang="de-DE" sz="1800" b="1" i="0" u="none" strike="noStrike" baseline="0" dirty="0">
                <a:solidFill>
                  <a:srgbClr val="000000"/>
                </a:solidFill>
                <a:latin typeface="Nunito Sans" pitchFamily="2" charset="0"/>
              </a:rPr>
              <a:t>Vereinsbehörde </a:t>
            </a:r>
            <a:r>
              <a:rPr lang="de-DE" sz="1800" b="0" i="0" u="none" strike="noStrike" baseline="0" dirty="0">
                <a:solidFill>
                  <a:srgbClr val="000000"/>
                </a:solidFill>
                <a:latin typeface="Nunito Sans" pitchFamily="2" charset="0"/>
              </a:rPr>
              <a:t>prüft die Errichtung auf Gesetzmäßigkeit und </a:t>
            </a:r>
          </a:p>
          <a:p>
            <a:r>
              <a:rPr lang="de-DE" sz="1800" b="0" i="0" u="none" strike="noStrike" baseline="0" dirty="0">
                <a:solidFill>
                  <a:srgbClr val="000000"/>
                </a:solidFill>
                <a:latin typeface="Nunito Sans" pitchFamily="2" charset="0"/>
              </a:rPr>
              <a:t>untersagt Gründung ODER</a:t>
            </a:r>
          </a:p>
          <a:p>
            <a:r>
              <a:rPr lang="de-DE" sz="1800" b="0" i="0" u="none" strike="noStrike" baseline="0" dirty="0">
                <a:solidFill>
                  <a:srgbClr val="000000"/>
                </a:solidFill>
                <a:latin typeface="Nunito Sans" pitchFamily="2" charset="0"/>
              </a:rPr>
              <a:t>lässt Frist ungenützt verstreichen ODER</a:t>
            </a:r>
          </a:p>
          <a:p>
            <a:r>
              <a:rPr lang="de-DE" sz="1800" b="0" i="0" u="none" strike="noStrike" baseline="0" dirty="0">
                <a:solidFill>
                  <a:srgbClr val="000000"/>
                </a:solidFill>
                <a:latin typeface="Nunito Sans" pitchFamily="2" charset="0"/>
              </a:rPr>
              <a:t>schon vor Ablauf der Frist</a:t>
            </a:r>
            <a:r>
              <a:rPr lang="de-DE" sz="1800" dirty="0">
                <a:solidFill>
                  <a:srgbClr val="000000"/>
                </a:solidFill>
                <a:latin typeface="Nunito Sans" pitchFamily="2" charset="0"/>
              </a:rPr>
              <a:t> – ausdrückliche Zustimmung</a:t>
            </a:r>
            <a:endParaRPr lang="de-DE" sz="1800" b="0" i="0" u="none" strike="noStrike" baseline="0" dirty="0">
              <a:solidFill>
                <a:srgbClr val="000000"/>
              </a:solidFill>
              <a:latin typeface="Nunito Sans" pitchFamily="2" charset="0"/>
            </a:endParaRPr>
          </a:p>
        </p:txBody>
      </p:sp>
    </p:spTree>
    <p:extLst>
      <p:ext uri="{BB962C8B-B14F-4D97-AF65-F5344CB8AC3E}">
        <p14:creationId xmlns:p14="http://schemas.microsoft.com/office/powerpoint/2010/main" val="3838575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3410A-CE94-7C0F-7950-9ECDEE5AA6DB}"/>
              </a:ext>
            </a:extLst>
          </p:cNvPr>
          <p:cNvSpPr>
            <a:spLocks noGrp="1"/>
          </p:cNvSpPr>
          <p:nvPr>
            <p:ph type="title"/>
          </p:nvPr>
        </p:nvSpPr>
        <p:spPr>
          <a:xfrm>
            <a:off x="1113411" y="181400"/>
            <a:ext cx="6652491" cy="1325563"/>
          </a:xfrm>
        </p:spPr>
        <p:txBody>
          <a:bodyPr>
            <a:normAutofit/>
          </a:bodyPr>
          <a:lstStyle/>
          <a:p>
            <a:r>
              <a:rPr lang="de-DE" sz="4000" dirty="0"/>
              <a:t>Die Vollmacht</a:t>
            </a:r>
            <a:endParaRPr lang="de-AT" sz="4000" dirty="0"/>
          </a:p>
        </p:txBody>
      </p:sp>
      <p:pic>
        <p:nvPicPr>
          <p:cNvPr id="5" name="Grafik 4">
            <a:extLst>
              <a:ext uri="{FF2B5EF4-FFF2-40B4-BE49-F238E27FC236}">
                <a16:creationId xmlns:a16="http://schemas.microsoft.com/office/drawing/2014/main" id="{D4F0CDF4-942A-7E8E-8E2B-2D2E0FD81D88}"/>
              </a:ext>
            </a:extLst>
          </p:cNvPr>
          <p:cNvPicPr>
            <a:picLocks noChangeAspect="1"/>
          </p:cNvPicPr>
          <p:nvPr/>
        </p:nvPicPr>
        <p:blipFill>
          <a:blip r:embed="rId2"/>
          <a:stretch>
            <a:fillRect/>
          </a:stretch>
        </p:blipFill>
        <p:spPr>
          <a:xfrm>
            <a:off x="6062594" y="1470019"/>
            <a:ext cx="4406470" cy="4667952"/>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870A55F7-190E-5673-95AD-A3C7DFF13522}"/>
              </a:ext>
            </a:extLst>
          </p:cNvPr>
          <p:cNvPicPr>
            <a:picLocks noChangeAspect="1"/>
          </p:cNvPicPr>
          <p:nvPr/>
        </p:nvPicPr>
        <p:blipFill>
          <a:blip r:embed="rId3"/>
          <a:stretch>
            <a:fillRect/>
          </a:stretch>
        </p:blipFill>
        <p:spPr>
          <a:xfrm>
            <a:off x="1236929" y="1470019"/>
            <a:ext cx="4255265" cy="4667952"/>
          </a:xfrm>
          <a:prstGeom prst="rect">
            <a:avLst/>
          </a:prstGeom>
          <a:ln>
            <a:noFill/>
          </a:ln>
          <a:effectLst>
            <a:outerShdw blurRad="292100" dist="139700" dir="2700000" algn="tl" rotWithShape="0">
              <a:srgbClr val="333333">
                <a:alpha val="65000"/>
              </a:srgbClr>
            </a:outerShdw>
          </a:effectLst>
        </p:spPr>
      </p:pic>
      <p:sp>
        <p:nvSpPr>
          <p:cNvPr id="8" name="Textfeld 7">
            <a:extLst>
              <a:ext uri="{FF2B5EF4-FFF2-40B4-BE49-F238E27FC236}">
                <a16:creationId xmlns:a16="http://schemas.microsoft.com/office/drawing/2014/main" id="{12093508-0843-1ED0-2318-340A5A1DE7FF}"/>
              </a:ext>
            </a:extLst>
          </p:cNvPr>
          <p:cNvSpPr txBox="1"/>
          <p:nvPr/>
        </p:nvSpPr>
        <p:spPr>
          <a:xfrm>
            <a:off x="2471241" y="5031488"/>
            <a:ext cx="3322853" cy="83099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Nunito Sans" pitchFamily="2" charset="0"/>
                <a:ea typeface="+mn-ea"/>
                <a:cs typeface="+mn-cs"/>
              </a:rPr>
              <a:t>Umfängliche Vollmacht für alle notwendigen Handlungen im Rahmen der Abschussplanung</a:t>
            </a:r>
            <a:endParaRPr kumimoji="0" lang="de-AT" sz="1600" b="0" i="0" u="none" strike="noStrike" kern="1200" cap="none" spc="0" normalizeH="0" baseline="0" noProof="0" dirty="0">
              <a:ln>
                <a:noFill/>
              </a:ln>
              <a:solidFill>
                <a:prstClr val="black"/>
              </a:solidFill>
              <a:effectLst/>
              <a:uLnTx/>
              <a:uFillTx/>
              <a:latin typeface="Nunito Sans" pitchFamily="2" charset="0"/>
              <a:ea typeface="+mn-ea"/>
              <a:cs typeface="+mn-cs"/>
            </a:endParaRPr>
          </a:p>
        </p:txBody>
      </p:sp>
      <p:sp>
        <p:nvSpPr>
          <p:cNvPr id="9" name="Textfeld 8">
            <a:extLst>
              <a:ext uri="{FF2B5EF4-FFF2-40B4-BE49-F238E27FC236}">
                <a16:creationId xmlns:a16="http://schemas.microsoft.com/office/drawing/2014/main" id="{65AD5064-8D61-BA73-1F57-4F4836569F3A}"/>
              </a:ext>
            </a:extLst>
          </p:cNvPr>
          <p:cNvSpPr txBox="1"/>
          <p:nvPr/>
        </p:nvSpPr>
        <p:spPr>
          <a:xfrm>
            <a:off x="8425750" y="5154600"/>
            <a:ext cx="3172858" cy="58477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Nunito Sans" pitchFamily="2" charset="0"/>
                <a:ea typeface="+mn-ea"/>
                <a:cs typeface="+mn-cs"/>
              </a:rPr>
              <a:t>Eingeschränkte Vollmacht für die Abschussplanbesprechung</a:t>
            </a:r>
            <a:endParaRPr kumimoji="0" lang="de-AT" sz="1600" b="0" i="0" u="none" strike="noStrike" kern="1200" cap="none" spc="0" normalizeH="0" baseline="0" noProof="0" dirty="0">
              <a:ln>
                <a:noFill/>
              </a:ln>
              <a:solidFill>
                <a:prstClr val="black"/>
              </a:solidFill>
              <a:effectLst/>
              <a:uLnTx/>
              <a:uFillTx/>
              <a:latin typeface="Nunito Sans" pitchFamily="2" charset="0"/>
              <a:ea typeface="+mn-ea"/>
              <a:cs typeface="+mn-cs"/>
            </a:endParaRPr>
          </a:p>
        </p:txBody>
      </p:sp>
      <p:cxnSp>
        <p:nvCxnSpPr>
          <p:cNvPr id="13" name="Gerade Verbindung mit Pfeil 12">
            <a:extLst>
              <a:ext uri="{FF2B5EF4-FFF2-40B4-BE49-F238E27FC236}">
                <a16:creationId xmlns:a16="http://schemas.microsoft.com/office/drawing/2014/main" id="{355A07F9-D4A1-9073-377C-F98F98BD55EF}"/>
              </a:ext>
            </a:extLst>
          </p:cNvPr>
          <p:cNvCxnSpPr>
            <a:cxnSpLocks/>
          </p:cNvCxnSpPr>
          <p:nvPr/>
        </p:nvCxnSpPr>
        <p:spPr>
          <a:xfrm flipH="1" flipV="1">
            <a:off x="3856229" y="4354467"/>
            <a:ext cx="276438" cy="570618"/>
          </a:xfrm>
          <a:prstGeom prst="straightConnector1">
            <a:avLst/>
          </a:prstGeom>
          <a:ln w="12700">
            <a:solidFill>
              <a:srgbClr val="9BB0A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CB95ABB4-EDCB-93E2-5727-356841A06979}"/>
              </a:ext>
            </a:extLst>
          </p:cNvPr>
          <p:cNvCxnSpPr>
            <a:cxnSpLocks/>
          </p:cNvCxnSpPr>
          <p:nvPr/>
        </p:nvCxnSpPr>
        <p:spPr>
          <a:xfrm flipH="1" flipV="1">
            <a:off x="9199685" y="4649944"/>
            <a:ext cx="397637" cy="417714"/>
          </a:xfrm>
          <a:prstGeom prst="straightConnector1">
            <a:avLst/>
          </a:prstGeom>
          <a:ln w="12700">
            <a:solidFill>
              <a:srgbClr val="9BB0A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25" name="Freihand 24">
                <a:extLst>
                  <a:ext uri="{FF2B5EF4-FFF2-40B4-BE49-F238E27FC236}">
                    <a16:creationId xmlns:a16="http://schemas.microsoft.com/office/drawing/2014/main" id="{7CD10B2B-F71D-0E3B-684E-2A34916B1EA8}"/>
                  </a:ext>
                </a:extLst>
              </p14:cNvPr>
              <p14:cNvContentPartPr/>
              <p14:nvPr/>
            </p14:nvContentPartPr>
            <p14:xfrm>
              <a:off x="3196037" y="4191209"/>
              <a:ext cx="1448640" cy="33480"/>
            </p14:xfrm>
          </p:contentPart>
        </mc:Choice>
        <mc:Fallback xmlns="">
          <p:pic>
            <p:nvPicPr>
              <p:cNvPr id="25" name="Freihand 24">
                <a:extLst>
                  <a:ext uri="{FF2B5EF4-FFF2-40B4-BE49-F238E27FC236}">
                    <a16:creationId xmlns:a16="http://schemas.microsoft.com/office/drawing/2014/main" id="{7CD10B2B-F71D-0E3B-684E-2A34916B1EA8}"/>
                  </a:ext>
                </a:extLst>
              </p:cNvPr>
              <p:cNvPicPr/>
              <p:nvPr/>
            </p:nvPicPr>
            <p:blipFill>
              <a:blip r:embed="rId5"/>
              <a:stretch>
                <a:fillRect/>
              </a:stretch>
            </p:blipFill>
            <p:spPr>
              <a:xfrm>
                <a:off x="3160037" y="4119209"/>
                <a:ext cx="1520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Freihand 25">
                <a:extLst>
                  <a:ext uri="{FF2B5EF4-FFF2-40B4-BE49-F238E27FC236}">
                    <a16:creationId xmlns:a16="http://schemas.microsoft.com/office/drawing/2014/main" id="{8BF65098-F369-3589-04EC-1FA648158498}"/>
                  </a:ext>
                </a:extLst>
              </p14:cNvPr>
              <p14:cNvContentPartPr/>
              <p14:nvPr/>
            </p14:nvContentPartPr>
            <p14:xfrm>
              <a:off x="8193557" y="4427009"/>
              <a:ext cx="1376280" cy="28800"/>
            </p14:xfrm>
          </p:contentPart>
        </mc:Choice>
        <mc:Fallback xmlns="">
          <p:pic>
            <p:nvPicPr>
              <p:cNvPr id="26" name="Freihand 25">
                <a:extLst>
                  <a:ext uri="{FF2B5EF4-FFF2-40B4-BE49-F238E27FC236}">
                    <a16:creationId xmlns:a16="http://schemas.microsoft.com/office/drawing/2014/main" id="{8BF65098-F369-3589-04EC-1FA648158498}"/>
                  </a:ext>
                </a:extLst>
              </p:cNvPr>
              <p:cNvPicPr/>
              <p:nvPr/>
            </p:nvPicPr>
            <p:blipFill>
              <a:blip r:embed="rId7"/>
              <a:stretch>
                <a:fillRect/>
              </a:stretch>
            </p:blipFill>
            <p:spPr>
              <a:xfrm>
                <a:off x="8157557" y="4355009"/>
                <a:ext cx="1447920" cy="172440"/>
              </a:xfrm>
              <a:prstGeom prst="rect">
                <a:avLst/>
              </a:prstGeom>
            </p:spPr>
          </p:pic>
        </mc:Fallback>
      </mc:AlternateContent>
    </p:spTree>
    <p:extLst>
      <p:ext uri="{BB962C8B-B14F-4D97-AF65-F5344CB8AC3E}">
        <p14:creationId xmlns:p14="http://schemas.microsoft.com/office/powerpoint/2010/main" val="564993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1F41BD-CBE5-8D5E-734D-47604F58AC3C}"/>
              </a:ext>
            </a:extLst>
          </p:cNvPr>
          <p:cNvSpPr>
            <a:spLocks noGrp="1"/>
          </p:cNvSpPr>
          <p:nvPr>
            <p:ph type="title"/>
          </p:nvPr>
        </p:nvSpPr>
        <p:spPr/>
        <p:txBody>
          <a:bodyPr/>
          <a:lstStyle/>
          <a:p>
            <a:r>
              <a:rPr lang="de-DE" dirty="0"/>
              <a:t>Pflichten des Jagdausübungsberechtigten</a:t>
            </a:r>
            <a:endParaRPr lang="de-AT" dirty="0"/>
          </a:p>
        </p:txBody>
      </p:sp>
      <p:sp>
        <p:nvSpPr>
          <p:cNvPr id="3" name="Inhaltsplatzhalter 2">
            <a:extLst>
              <a:ext uri="{FF2B5EF4-FFF2-40B4-BE49-F238E27FC236}">
                <a16:creationId xmlns:a16="http://schemas.microsoft.com/office/drawing/2014/main" id="{7CC291C9-46EC-5482-7249-1DD6829C8A8C}"/>
              </a:ext>
            </a:extLst>
          </p:cNvPr>
          <p:cNvSpPr>
            <a:spLocks noGrp="1"/>
          </p:cNvSpPr>
          <p:nvPr>
            <p:ph idx="1"/>
          </p:nvPr>
        </p:nvSpPr>
        <p:spPr>
          <a:xfrm>
            <a:off x="1197947" y="2320861"/>
            <a:ext cx="4704203" cy="3109932"/>
          </a:xfrm>
        </p:spPr>
        <p:txBody>
          <a:bodyPr/>
          <a:lstStyle/>
          <a:p>
            <a:pPr marL="0" indent="0">
              <a:buNone/>
            </a:pPr>
            <a:r>
              <a:rPr lang="de-AT" sz="2000" dirty="0">
                <a:latin typeface="Nunito Sans" pitchFamily="2" charset="0"/>
              </a:rPr>
              <a:t>Bei </a:t>
            </a:r>
            <a:r>
              <a:rPr lang="de-AT" sz="2000" b="1" dirty="0">
                <a:latin typeface="Nunito Sans" pitchFamily="2" charset="0"/>
              </a:rPr>
              <a:t>verpachteten Eigenjagden </a:t>
            </a:r>
            <a:r>
              <a:rPr lang="de-AT" sz="2000" dirty="0">
                <a:latin typeface="Nunito Sans" pitchFamily="2" charset="0"/>
              </a:rPr>
              <a:t>hat der Jagdausübungsberechtigte dem Abschussplan-Antrag eine </a:t>
            </a:r>
            <a:r>
              <a:rPr lang="de-AT" sz="2000" dirty="0">
                <a:solidFill>
                  <a:srgbClr val="728C7B"/>
                </a:solidFill>
                <a:latin typeface="Nunito Sans" pitchFamily="2" charset="0"/>
              </a:rPr>
              <a:t>Stellungnahme des Verpächters </a:t>
            </a:r>
            <a:r>
              <a:rPr lang="de-AT" sz="2000" dirty="0">
                <a:latin typeface="Nunito Sans" pitchFamily="2" charset="0"/>
              </a:rPr>
              <a:t>anzuschließen </a:t>
            </a:r>
          </a:p>
          <a:p>
            <a:pPr marL="0" indent="0">
              <a:buNone/>
            </a:pPr>
            <a:r>
              <a:rPr lang="de-AT" sz="2000" dirty="0">
                <a:latin typeface="Nunito Sans" pitchFamily="2" charset="0"/>
              </a:rPr>
              <a:t>oder mitzuteilen, dass der Verpächter auf die Abgabe einer Stellungnahme verzichtet hat. </a:t>
            </a:r>
          </a:p>
          <a:p>
            <a:endParaRPr lang="de-AT" dirty="0"/>
          </a:p>
        </p:txBody>
      </p:sp>
      <p:pic>
        <p:nvPicPr>
          <p:cNvPr id="5" name="Grafik 4">
            <a:extLst>
              <a:ext uri="{FF2B5EF4-FFF2-40B4-BE49-F238E27FC236}">
                <a16:creationId xmlns:a16="http://schemas.microsoft.com/office/drawing/2014/main" id="{53A55DD7-3BE6-0D72-24A7-2F27590D1163}"/>
              </a:ext>
            </a:extLst>
          </p:cNvPr>
          <p:cNvPicPr>
            <a:picLocks noChangeAspect="1"/>
          </p:cNvPicPr>
          <p:nvPr/>
        </p:nvPicPr>
        <p:blipFill>
          <a:blip r:embed="rId2"/>
          <a:stretch>
            <a:fillRect/>
          </a:stretch>
        </p:blipFill>
        <p:spPr>
          <a:xfrm rot="231065">
            <a:off x="6038814" y="1972329"/>
            <a:ext cx="4315414" cy="4214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7559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5B998-E6EC-F41D-FFA7-A7E44AC90EFB}"/>
              </a:ext>
            </a:extLst>
          </p:cNvPr>
          <p:cNvSpPr>
            <a:spLocks noGrp="1"/>
          </p:cNvSpPr>
          <p:nvPr>
            <p:ph type="title"/>
          </p:nvPr>
        </p:nvSpPr>
        <p:spPr/>
        <p:txBody>
          <a:bodyPr/>
          <a:lstStyle/>
          <a:p>
            <a:r>
              <a:rPr lang="de-DE" dirty="0"/>
              <a:t>Pflichten des Hegeringleiters</a:t>
            </a:r>
            <a:endParaRPr lang="de-AT" dirty="0"/>
          </a:p>
        </p:txBody>
      </p:sp>
      <p:sp>
        <p:nvSpPr>
          <p:cNvPr id="3" name="Inhaltsplatzhalter 2">
            <a:extLst>
              <a:ext uri="{FF2B5EF4-FFF2-40B4-BE49-F238E27FC236}">
                <a16:creationId xmlns:a16="http://schemas.microsoft.com/office/drawing/2014/main" id="{D7EFB481-7518-F0FB-59B8-FCF5E69A7E8B}"/>
              </a:ext>
            </a:extLst>
          </p:cNvPr>
          <p:cNvSpPr>
            <a:spLocks noGrp="1"/>
          </p:cNvSpPr>
          <p:nvPr>
            <p:ph idx="1"/>
          </p:nvPr>
        </p:nvSpPr>
        <p:spPr>
          <a:xfrm>
            <a:off x="838200" y="1825625"/>
            <a:ext cx="9782060" cy="4530726"/>
          </a:xfrm>
        </p:spPr>
        <p:txBody>
          <a:bodyPr>
            <a:normAutofit/>
          </a:bodyPr>
          <a:lstStyle/>
          <a:p>
            <a:pPr marL="0" indent="0" algn="just">
              <a:lnSpc>
                <a:spcPct val="107000"/>
              </a:lnSpc>
              <a:spcAft>
                <a:spcPts val="800"/>
              </a:spcAft>
              <a:buNone/>
            </a:pPr>
            <a:r>
              <a:rPr lang="de-AT" sz="2000" dirty="0">
                <a:latin typeface="Nunito Sans" pitchFamily="2" charset="0"/>
              </a:rPr>
              <a:t>Der Hegeringleiter hat den beantragten Abschussplan mit seiner </a:t>
            </a:r>
            <a:r>
              <a:rPr lang="de-AT" sz="2000" b="1" dirty="0">
                <a:latin typeface="Nunito Sans" pitchFamily="2" charset="0"/>
              </a:rPr>
              <a:t>Stellungnahme</a:t>
            </a:r>
            <a:r>
              <a:rPr lang="de-AT" sz="2000" dirty="0">
                <a:latin typeface="Nunito Sans" pitchFamily="2" charset="0"/>
              </a:rPr>
              <a:t> bis spätestens </a:t>
            </a:r>
            <a:r>
              <a:rPr lang="de-AT" sz="2000" b="1" dirty="0">
                <a:solidFill>
                  <a:srgbClr val="728C7B"/>
                </a:solidFill>
                <a:latin typeface="Nunito Sans" pitchFamily="2" charset="0"/>
              </a:rPr>
              <a:t>15. März 2023 </a:t>
            </a:r>
            <a:r>
              <a:rPr lang="de-AT" sz="2000" dirty="0">
                <a:latin typeface="Nunito Sans" pitchFamily="2" charset="0"/>
              </a:rPr>
              <a:t>dem Bezirksjägermeister zu übermitteln. </a:t>
            </a:r>
          </a:p>
          <a:p>
            <a:pPr marL="0" indent="0" algn="just">
              <a:lnSpc>
                <a:spcPct val="107000"/>
              </a:lnSpc>
              <a:spcAft>
                <a:spcPts val="800"/>
              </a:spcAft>
              <a:buNone/>
            </a:pPr>
            <a:r>
              <a:rPr lang="de-AT" sz="2000" dirty="0">
                <a:latin typeface="Nunito Sans" pitchFamily="2" charset="0"/>
              </a:rPr>
              <a:t>Bei einer </a:t>
            </a:r>
            <a:r>
              <a:rPr lang="de-AT" sz="2000" b="1" dirty="0">
                <a:latin typeface="Nunito Sans" pitchFamily="2" charset="0"/>
              </a:rPr>
              <a:t>verpachteten Gemeindejagd </a:t>
            </a:r>
            <a:r>
              <a:rPr lang="de-AT" sz="2000" dirty="0">
                <a:latin typeface="Nunito Sans" pitchFamily="2" charset="0"/>
              </a:rPr>
              <a:t>hat der Hegeringleiter bis längstens </a:t>
            </a:r>
            <a:br>
              <a:rPr lang="de-AT" sz="2000" dirty="0">
                <a:latin typeface="Nunito Sans" pitchFamily="2" charset="0"/>
              </a:rPr>
            </a:br>
            <a:r>
              <a:rPr lang="de-AT" sz="2000" b="1" dirty="0">
                <a:solidFill>
                  <a:srgbClr val="728C7B"/>
                </a:solidFill>
                <a:latin typeface="Nunito Sans" pitchFamily="2" charset="0"/>
              </a:rPr>
              <a:t>15. März </a:t>
            </a:r>
            <a:r>
              <a:rPr lang="de-AT" sz="2000" dirty="0">
                <a:latin typeface="Nunito Sans" pitchFamily="2" charset="0"/>
              </a:rPr>
              <a:t>dem </a:t>
            </a:r>
            <a:r>
              <a:rPr lang="de-AT" sz="2000" u="sng" dirty="0">
                <a:latin typeface="Nunito Sans" pitchFamily="2" charset="0"/>
              </a:rPr>
              <a:t>Jagdverwaltungsbeirat</a:t>
            </a:r>
            <a:r>
              <a:rPr lang="de-AT" sz="2000" dirty="0">
                <a:latin typeface="Nunito Sans" pitchFamily="2" charset="0"/>
              </a:rPr>
              <a:t> zu übermitteln:</a:t>
            </a:r>
          </a:p>
          <a:p>
            <a:pPr lvl="1">
              <a:lnSpc>
                <a:spcPct val="107000"/>
              </a:lnSpc>
              <a:spcAft>
                <a:spcPts val="800"/>
              </a:spcAft>
            </a:pPr>
            <a:r>
              <a:rPr lang="de-AT" sz="2000" dirty="0">
                <a:latin typeface="Nunito Sans" pitchFamily="2" charset="0"/>
              </a:rPr>
              <a:t>den beantragten Abschussplan, eine Darstellung der festgesetzten Abschusszahlen des bisher geltenden Abschussplans und eine Darstellung der Abschuss-, Fang- und Auffindungszahlen der der Abschussplanung unterliegenden Wildarten für die dem Jahr der Erlassung des Abschusses vorausgehenden zwei Jagdjahre </a:t>
            </a:r>
          </a:p>
          <a:p>
            <a:endParaRPr lang="de-AT" sz="2000" dirty="0"/>
          </a:p>
        </p:txBody>
      </p:sp>
    </p:spTree>
    <p:extLst>
      <p:ext uri="{BB962C8B-B14F-4D97-AF65-F5344CB8AC3E}">
        <p14:creationId xmlns:p14="http://schemas.microsoft.com/office/powerpoint/2010/main" val="3483678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BAD9C-C299-4E59-48A4-E37265672BC6}"/>
              </a:ext>
            </a:extLst>
          </p:cNvPr>
          <p:cNvSpPr>
            <a:spLocks noGrp="1"/>
          </p:cNvSpPr>
          <p:nvPr>
            <p:ph type="title"/>
          </p:nvPr>
        </p:nvSpPr>
        <p:spPr/>
        <p:txBody>
          <a:bodyPr/>
          <a:lstStyle/>
          <a:p>
            <a:r>
              <a:rPr lang="de-DE" dirty="0"/>
              <a:t>Der Jagdverwaltungsbeirat</a:t>
            </a:r>
            <a:endParaRPr lang="de-AT" dirty="0"/>
          </a:p>
        </p:txBody>
      </p:sp>
      <p:sp>
        <p:nvSpPr>
          <p:cNvPr id="3" name="Inhaltsplatzhalter 2">
            <a:extLst>
              <a:ext uri="{FF2B5EF4-FFF2-40B4-BE49-F238E27FC236}">
                <a16:creationId xmlns:a16="http://schemas.microsoft.com/office/drawing/2014/main" id="{5EFB6F38-1BFB-F07F-9EA0-55BF4A0AD9CC}"/>
              </a:ext>
            </a:extLst>
          </p:cNvPr>
          <p:cNvSpPr>
            <a:spLocks noGrp="1"/>
          </p:cNvSpPr>
          <p:nvPr>
            <p:ph idx="1"/>
          </p:nvPr>
        </p:nvSpPr>
        <p:spPr>
          <a:xfrm>
            <a:off x="1251857" y="2011146"/>
            <a:ext cx="5071826" cy="3971925"/>
          </a:xfrm>
        </p:spPr>
        <p:txBody>
          <a:bodyPr>
            <a:normAutofit/>
          </a:bodyPr>
          <a:lstStyle/>
          <a:p>
            <a:pPr marL="0" indent="0">
              <a:buNone/>
            </a:pPr>
            <a:r>
              <a:rPr lang="de-AT" sz="2000" dirty="0">
                <a:latin typeface="Nunito Sans" pitchFamily="2" charset="0"/>
              </a:rPr>
              <a:t>... hat unter Beiziehung des oder der Jagdausübungsberechtigten zu einer Sitzung zusammenzutreten und gegenüber dem Bezirksjägermeister eine </a:t>
            </a:r>
            <a:r>
              <a:rPr lang="de-AT" sz="2000" b="1" dirty="0">
                <a:latin typeface="Nunito Sans" pitchFamily="2" charset="0"/>
              </a:rPr>
              <a:t>Stellungnahme</a:t>
            </a:r>
            <a:r>
              <a:rPr lang="de-AT" sz="2000" dirty="0">
                <a:latin typeface="Nunito Sans" pitchFamily="2" charset="0"/>
              </a:rPr>
              <a:t> abzugeben. </a:t>
            </a:r>
          </a:p>
          <a:p>
            <a:pPr marL="0" indent="0">
              <a:buNone/>
            </a:pPr>
            <a:endParaRPr lang="de-AT" sz="1050" dirty="0">
              <a:latin typeface="Nunito Sans" pitchFamily="2" charset="0"/>
            </a:endParaRPr>
          </a:p>
          <a:p>
            <a:pPr marL="0" indent="0">
              <a:buNone/>
            </a:pPr>
            <a:r>
              <a:rPr lang="de-AT" sz="2000" dirty="0">
                <a:latin typeface="Nunito Sans" pitchFamily="2" charset="0"/>
              </a:rPr>
              <a:t>Die </a:t>
            </a:r>
            <a:r>
              <a:rPr lang="de-AT" sz="2000" u="sng" dirty="0">
                <a:latin typeface="Nunito Sans" pitchFamily="2" charset="0"/>
              </a:rPr>
              <a:t>Stellungnahme</a:t>
            </a:r>
            <a:r>
              <a:rPr lang="de-AT" sz="2000" dirty="0">
                <a:latin typeface="Nunito Sans" pitchFamily="2" charset="0"/>
              </a:rPr>
              <a:t> hat bis spätestens </a:t>
            </a:r>
            <a:br>
              <a:rPr lang="de-AT" sz="2000" dirty="0">
                <a:latin typeface="Nunito Sans" pitchFamily="2" charset="0"/>
              </a:rPr>
            </a:br>
            <a:r>
              <a:rPr lang="de-AT" sz="2000" b="1" dirty="0">
                <a:solidFill>
                  <a:srgbClr val="728C7B"/>
                </a:solidFill>
                <a:latin typeface="Nunito Sans" pitchFamily="2" charset="0"/>
              </a:rPr>
              <a:t>1. April </a:t>
            </a:r>
            <a:r>
              <a:rPr lang="de-AT" sz="2000" dirty="0">
                <a:latin typeface="Nunito Sans" pitchFamily="2" charset="0"/>
              </a:rPr>
              <a:t>beim Bezirksjägermeister einzulangen (und wird dem Bezirksjagd-beirat zur Kenntnis gebracht)</a:t>
            </a:r>
          </a:p>
          <a:p>
            <a:pPr marL="0" indent="0">
              <a:buNone/>
            </a:pPr>
            <a:r>
              <a:rPr lang="de-AT" sz="2000" dirty="0">
                <a:latin typeface="Nunito Sans" pitchFamily="2" charset="0"/>
                <a:sym typeface="Wingdings" panose="05000000000000000000" pitchFamily="2" charset="2"/>
              </a:rPr>
              <a:t> </a:t>
            </a:r>
            <a:r>
              <a:rPr lang="de-AT" sz="2000" dirty="0">
                <a:latin typeface="Nunito Sans" pitchFamily="2" charset="0"/>
              </a:rPr>
              <a:t>andernfalls wird die Zustimmung des Jagdverwaltungsbeirates vorausgesetzt. </a:t>
            </a:r>
          </a:p>
          <a:p>
            <a:pPr marL="0" indent="0">
              <a:buNone/>
            </a:pPr>
            <a:endParaRPr lang="de-AT" sz="2400" dirty="0"/>
          </a:p>
        </p:txBody>
      </p:sp>
      <p:pic>
        <p:nvPicPr>
          <p:cNvPr id="7" name="Grafik 6">
            <a:extLst>
              <a:ext uri="{FF2B5EF4-FFF2-40B4-BE49-F238E27FC236}">
                <a16:creationId xmlns:a16="http://schemas.microsoft.com/office/drawing/2014/main" id="{4D197424-E566-6703-31FD-882534D70F13}"/>
              </a:ext>
            </a:extLst>
          </p:cNvPr>
          <p:cNvPicPr>
            <a:picLocks noChangeAspect="1"/>
          </p:cNvPicPr>
          <p:nvPr/>
        </p:nvPicPr>
        <p:blipFill>
          <a:blip r:embed="rId2"/>
          <a:stretch>
            <a:fillRect/>
          </a:stretch>
        </p:blipFill>
        <p:spPr>
          <a:xfrm rot="200406">
            <a:off x="6322937" y="2011147"/>
            <a:ext cx="4505325" cy="3971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5651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1B9AD-2D7C-FE91-D316-80A60760D347}"/>
              </a:ext>
            </a:extLst>
          </p:cNvPr>
          <p:cNvSpPr>
            <a:spLocks noGrp="1"/>
          </p:cNvSpPr>
          <p:nvPr>
            <p:ph type="title"/>
          </p:nvPr>
        </p:nvSpPr>
        <p:spPr/>
        <p:txBody>
          <a:bodyPr/>
          <a:lstStyle/>
          <a:p>
            <a:r>
              <a:rPr lang="de-DE" dirty="0"/>
              <a:t>Der Bezirksjägermeister</a:t>
            </a:r>
            <a:endParaRPr lang="de-AT" dirty="0"/>
          </a:p>
        </p:txBody>
      </p:sp>
      <p:sp>
        <p:nvSpPr>
          <p:cNvPr id="3" name="Inhaltsplatzhalter 2">
            <a:extLst>
              <a:ext uri="{FF2B5EF4-FFF2-40B4-BE49-F238E27FC236}">
                <a16:creationId xmlns:a16="http://schemas.microsoft.com/office/drawing/2014/main" id="{A8D1D471-796D-304E-597B-0C095F48A62C}"/>
              </a:ext>
            </a:extLst>
          </p:cNvPr>
          <p:cNvSpPr>
            <a:spLocks noGrp="1"/>
          </p:cNvSpPr>
          <p:nvPr>
            <p:ph idx="1"/>
          </p:nvPr>
        </p:nvSpPr>
        <p:spPr>
          <a:xfrm>
            <a:off x="1205840" y="1759699"/>
            <a:ext cx="9573285" cy="4530726"/>
          </a:xfrm>
        </p:spPr>
        <p:txBody>
          <a:bodyPr>
            <a:normAutofit/>
          </a:bodyPr>
          <a:lstStyle/>
          <a:p>
            <a:pPr marL="0" indent="0">
              <a:buNone/>
            </a:pPr>
            <a:r>
              <a:rPr lang="de-AT" sz="2000" dirty="0">
                <a:latin typeface="Nunito Sans" pitchFamily="2" charset="0"/>
              </a:rPr>
              <a:t>…hat auf der Grundlage des Abschussrahmens im </a:t>
            </a:r>
            <a:r>
              <a:rPr lang="de-AT" sz="2000" dirty="0">
                <a:solidFill>
                  <a:srgbClr val="3E654F"/>
                </a:solidFill>
                <a:latin typeface="Nunito Sans" pitchFamily="2" charset="0"/>
              </a:rPr>
              <a:t>wildökologischen Raumplan </a:t>
            </a:r>
            <a:r>
              <a:rPr lang="de-AT" sz="2000" dirty="0">
                <a:latin typeface="Nunito Sans" pitchFamily="2" charset="0"/>
              </a:rPr>
              <a:t>und auf Grund der </a:t>
            </a:r>
            <a:r>
              <a:rPr lang="de-AT" sz="2000" dirty="0">
                <a:solidFill>
                  <a:srgbClr val="3E654F"/>
                </a:solidFill>
                <a:latin typeface="Nunito Sans" pitchFamily="2" charset="0"/>
              </a:rPr>
              <a:t>Abschussrichtlinien</a:t>
            </a:r>
            <a:r>
              <a:rPr lang="de-AT" sz="2000" dirty="0">
                <a:latin typeface="Nunito Sans" pitchFamily="2" charset="0"/>
              </a:rPr>
              <a:t> für jedes Jagdgebiet, das im Bereich der Bezirksgruppe liegt, nach </a:t>
            </a:r>
            <a:r>
              <a:rPr lang="de-AT" sz="2000" dirty="0">
                <a:solidFill>
                  <a:srgbClr val="3E654F"/>
                </a:solidFill>
                <a:latin typeface="Nunito Sans" pitchFamily="2" charset="0"/>
              </a:rPr>
              <a:t>Anhörung des Bezirksjagdbeirates </a:t>
            </a:r>
            <a:r>
              <a:rPr lang="de-AT" sz="2000" dirty="0">
                <a:latin typeface="Nunito Sans" pitchFamily="2" charset="0"/>
              </a:rPr>
              <a:t>und, wenn das Jagdgebiet zu einer Hegegemeinschaft gemäß § 62 gehört, des von dieser Hegegemeinschaft namhaft gemachten Vertreters </a:t>
            </a:r>
          </a:p>
          <a:p>
            <a:pPr marL="0" indent="0">
              <a:buNone/>
            </a:pPr>
            <a:endParaRPr lang="de-AT" sz="200" dirty="0">
              <a:latin typeface="Nunito Sans" pitchFamily="2" charset="0"/>
            </a:endParaRPr>
          </a:p>
          <a:p>
            <a:pPr marL="0" indent="0">
              <a:buNone/>
            </a:pPr>
            <a:r>
              <a:rPr lang="de-AT" sz="2000" dirty="0">
                <a:latin typeface="Nunito Sans" pitchFamily="2" charset="0"/>
              </a:rPr>
              <a:t>bis spätestens </a:t>
            </a:r>
            <a:r>
              <a:rPr lang="de-AT" sz="2000" b="1" dirty="0">
                <a:solidFill>
                  <a:srgbClr val="728C7B"/>
                </a:solidFill>
                <a:latin typeface="Nunito Sans" pitchFamily="2" charset="0"/>
              </a:rPr>
              <a:t>1. Mai 2023 </a:t>
            </a:r>
            <a:r>
              <a:rPr lang="de-AT" sz="2000" dirty="0">
                <a:latin typeface="Nunito Sans" pitchFamily="2" charset="0"/>
              </a:rPr>
              <a:t>den </a:t>
            </a:r>
            <a:r>
              <a:rPr lang="de-AT" sz="2000" u="sng" dirty="0">
                <a:latin typeface="Nunito Sans" pitchFamily="2" charset="0"/>
              </a:rPr>
              <a:t>Abschussplan mit Bescheid </a:t>
            </a:r>
            <a:r>
              <a:rPr lang="de-AT" sz="2000" dirty="0">
                <a:latin typeface="Nunito Sans" pitchFamily="2" charset="0"/>
              </a:rPr>
              <a:t>festzusetzen.</a:t>
            </a:r>
          </a:p>
          <a:p>
            <a:pPr marL="0" indent="0">
              <a:buNone/>
            </a:pPr>
            <a:endParaRPr lang="de-AT" sz="1600" dirty="0">
              <a:latin typeface="Nunito Sans" pitchFamily="2" charset="0"/>
            </a:endParaRPr>
          </a:p>
          <a:p>
            <a:pPr marL="0" indent="0">
              <a:buNone/>
            </a:pPr>
            <a:r>
              <a:rPr lang="de-DE" sz="2000" dirty="0">
                <a:latin typeface="Nunito Sans" pitchFamily="2" charset="0"/>
              </a:rPr>
              <a:t>Die Zustellung: </a:t>
            </a:r>
          </a:p>
          <a:p>
            <a:pPr marL="0" indent="0">
              <a:buNone/>
            </a:pPr>
            <a:r>
              <a:rPr lang="de-DE" sz="2000" dirty="0">
                <a:latin typeface="Nunito Sans" pitchFamily="2" charset="0"/>
              </a:rPr>
              <a:t>Trägt der Zustellnachweis, mit dem der festgesetzte Abschussplan zugestellt werden soll, nicht ein </a:t>
            </a:r>
            <a:r>
              <a:rPr lang="de-DE" sz="2000" dirty="0">
                <a:solidFill>
                  <a:srgbClr val="728C7B"/>
                </a:solidFill>
                <a:latin typeface="Nunito Sans" pitchFamily="2" charset="0"/>
              </a:rPr>
              <a:t>Aufgabedatum bis 28. April</a:t>
            </a:r>
            <a:r>
              <a:rPr lang="de-DE" sz="2000" dirty="0">
                <a:latin typeface="Nunito Sans" pitchFamily="2" charset="0"/>
              </a:rPr>
              <a:t>, dann gilt nach dem 1. Mai der vom Jagdausübungsberechtigten </a:t>
            </a:r>
            <a:r>
              <a:rPr lang="de-DE" sz="2000" dirty="0">
                <a:solidFill>
                  <a:srgbClr val="728C7B"/>
                </a:solidFill>
                <a:latin typeface="Nunito Sans" pitchFamily="2" charset="0"/>
              </a:rPr>
              <a:t>beantragte Abschuss als durchzuführender </a:t>
            </a:r>
            <a:r>
              <a:rPr lang="de-DE" sz="2000" dirty="0">
                <a:latin typeface="Nunito Sans" pitchFamily="2" charset="0"/>
              </a:rPr>
              <a:t>Abschuss. </a:t>
            </a:r>
            <a:endParaRPr lang="de-AT" sz="2000" dirty="0">
              <a:latin typeface="Nunito Sans" pitchFamily="2" charset="0"/>
            </a:endParaRPr>
          </a:p>
          <a:p>
            <a:pPr marL="0" indent="0">
              <a:buNone/>
            </a:pPr>
            <a:endParaRPr lang="de-AT" sz="2200" dirty="0">
              <a:latin typeface="Nunito Sans" pitchFamily="2" charset="0"/>
            </a:endParaRPr>
          </a:p>
        </p:txBody>
      </p:sp>
    </p:spTree>
    <p:extLst>
      <p:ext uri="{BB962C8B-B14F-4D97-AF65-F5344CB8AC3E}">
        <p14:creationId xmlns:p14="http://schemas.microsoft.com/office/powerpoint/2010/main" val="1471020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D6EFB-A540-E6B6-973C-95AEFB2655E2}"/>
              </a:ext>
            </a:extLst>
          </p:cNvPr>
          <p:cNvSpPr>
            <a:spLocks noGrp="1"/>
          </p:cNvSpPr>
          <p:nvPr>
            <p:ph type="title"/>
          </p:nvPr>
        </p:nvSpPr>
        <p:spPr>
          <a:xfrm>
            <a:off x="720505" y="365125"/>
            <a:ext cx="10515600" cy="1325563"/>
          </a:xfrm>
        </p:spPr>
        <p:txBody>
          <a:bodyPr/>
          <a:lstStyle/>
          <a:p>
            <a:r>
              <a:rPr lang="de-DE" dirty="0"/>
              <a:t>Die Verpflichtung zur Abschusserfüllung	</a:t>
            </a:r>
            <a:endParaRPr lang="de-AT" dirty="0"/>
          </a:p>
        </p:txBody>
      </p:sp>
      <p:sp>
        <p:nvSpPr>
          <p:cNvPr id="3" name="Inhaltsplatzhalter 2">
            <a:extLst>
              <a:ext uri="{FF2B5EF4-FFF2-40B4-BE49-F238E27FC236}">
                <a16:creationId xmlns:a16="http://schemas.microsoft.com/office/drawing/2014/main" id="{2B751D9A-BB87-54E4-0956-16B8090E8103}"/>
              </a:ext>
            </a:extLst>
          </p:cNvPr>
          <p:cNvSpPr>
            <a:spLocks noGrp="1"/>
          </p:cNvSpPr>
          <p:nvPr>
            <p:ph idx="1"/>
          </p:nvPr>
        </p:nvSpPr>
        <p:spPr>
          <a:xfrm>
            <a:off x="720505" y="1850005"/>
            <a:ext cx="10515600" cy="4530726"/>
          </a:xfrm>
        </p:spPr>
        <p:txBody>
          <a:bodyPr>
            <a:normAutofit/>
          </a:bodyPr>
          <a:lstStyle/>
          <a:p>
            <a:r>
              <a:rPr lang="de-DE" sz="2000" dirty="0">
                <a:latin typeface="Nunito Sans" pitchFamily="2" charset="0"/>
              </a:rPr>
              <a:t>Bei Beantragung der Abschusszahlen ist zu beachten, dass der </a:t>
            </a:r>
            <a:r>
              <a:rPr lang="de-DE" sz="2000" dirty="0">
                <a:solidFill>
                  <a:srgbClr val="3E654F"/>
                </a:solidFill>
                <a:latin typeface="Nunito Sans" pitchFamily="2" charset="0"/>
              </a:rPr>
              <a:t>Pflichtabschuss</a:t>
            </a:r>
            <a:r>
              <a:rPr lang="de-DE" sz="2000" dirty="0">
                <a:latin typeface="Nunito Sans" pitchFamily="2" charset="0"/>
              </a:rPr>
              <a:t> jedenfalls erfüllt werden muss</a:t>
            </a:r>
          </a:p>
          <a:p>
            <a:pPr lvl="1"/>
            <a:r>
              <a:rPr lang="de-AT" sz="1800" dirty="0">
                <a:latin typeface="Nunito Sans" pitchFamily="2" charset="0"/>
              </a:rPr>
              <a:t>Die </a:t>
            </a:r>
            <a:r>
              <a:rPr lang="de-AT" sz="1800" dirty="0">
                <a:solidFill>
                  <a:srgbClr val="3E654F"/>
                </a:solidFill>
                <a:latin typeface="Nunito Sans" pitchFamily="2" charset="0"/>
              </a:rPr>
              <a:t>Bezirksverwaltungsbehörde</a:t>
            </a:r>
            <a:r>
              <a:rPr lang="de-AT" sz="1800" dirty="0">
                <a:latin typeface="Nunito Sans" pitchFamily="2" charset="0"/>
              </a:rPr>
              <a:t> hat den </a:t>
            </a:r>
            <a:r>
              <a:rPr lang="de-AT" sz="1800" dirty="0">
                <a:solidFill>
                  <a:srgbClr val="3E654F"/>
                </a:solidFill>
                <a:latin typeface="Nunito Sans" pitchFamily="2" charset="0"/>
              </a:rPr>
              <a:t>Jagdpachtvertrag aufzulösen</a:t>
            </a:r>
            <a:r>
              <a:rPr lang="de-AT" sz="1800" dirty="0">
                <a:latin typeface="Nunito Sans" pitchFamily="2" charset="0"/>
              </a:rPr>
              <a:t>, wenn der Pächter in der abgelaufenen Abschussplanperiode den Abschussplan nicht bloß geringfügig nicht erfüllt hat oder den festgelegten Abschuss eigenmächtig überschreitet (§ 23 Abs 1 Z 2 </a:t>
            </a:r>
            <a:r>
              <a:rPr lang="de-AT" sz="1800" dirty="0" err="1">
                <a:latin typeface="Nunito Sans" pitchFamily="2" charset="0"/>
              </a:rPr>
              <a:t>lit</a:t>
            </a:r>
            <a:r>
              <a:rPr lang="de-AT" sz="1800" dirty="0">
                <a:latin typeface="Nunito Sans" pitchFamily="2" charset="0"/>
              </a:rPr>
              <a:t> f K-JG)</a:t>
            </a:r>
          </a:p>
          <a:p>
            <a:pPr marL="457200" lvl="1" indent="0">
              <a:buNone/>
            </a:pPr>
            <a:endParaRPr lang="de-DE" sz="900" dirty="0">
              <a:latin typeface="Nunito Sans" pitchFamily="2" charset="0"/>
            </a:endParaRPr>
          </a:p>
          <a:p>
            <a:r>
              <a:rPr lang="de-DE" sz="2000" dirty="0">
                <a:latin typeface="Nunito Sans" pitchFamily="2" charset="0"/>
              </a:rPr>
              <a:t>Es stellt einen Verwaltungsstraftatbestand dar, wenn die in den Abschussrichtlinien festgelegten </a:t>
            </a:r>
            <a:r>
              <a:rPr lang="de-DE" sz="2000" dirty="0">
                <a:solidFill>
                  <a:srgbClr val="3E654F"/>
                </a:solidFill>
                <a:latin typeface="Nunito Sans" pitchFamily="2" charset="0"/>
              </a:rPr>
              <a:t>Grundsätze bei der Erfüllung des Abschussplanes nicht eingehalten </a:t>
            </a:r>
            <a:r>
              <a:rPr lang="de-DE" sz="2000" dirty="0">
                <a:latin typeface="Nunito Sans" pitchFamily="2" charset="0"/>
              </a:rPr>
              <a:t>werden (§ 98 Abs 1 Z 18 </a:t>
            </a:r>
            <a:r>
              <a:rPr lang="de-DE" sz="2000" dirty="0" err="1">
                <a:latin typeface="Nunito Sans" pitchFamily="2" charset="0"/>
              </a:rPr>
              <a:t>iVm</a:t>
            </a:r>
            <a:r>
              <a:rPr lang="de-DE" sz="2000" dirty="0">
                <a:latin typeface="Nunito Sans" pitchFamily="2" charset="0"/>
              </a:rPr>
              <a:t> § 56 K-JG)</a:t>
            </a:r>
          </a:p>
          <a:p>
            <a:pPr marL="0" indent="0">
              <a:buNone/>
            </a:pPr>
            <a:endParaRPr lang="de-AT" sz="900" dirty="0">
              <a:latin typeface="Nunito Sans" pitchFamily="2" charset="0"/>
            </a:endParaRPr>
          </a:p>
          <a:p>
            <a:r>
              <a:rPr lang="de-AT" sz="2000" dirty="0">
                <a:latin typeface="Nunito Sans" pitchFamily="2" charset="0"/>
              </a:rPr>
              <a:t>Bei der Abschussplanerfüllung ist auf eine möglichst gleichmäßige Erfüllung Bedacht zu nehmen, andernfalls hat der Bezirksjägermeister diese dem Jagdausübungsberechtigten mit Bescheid aufzutragen (</a:t>
            </a:r>
            <a:r>
              <a:rPr lang="de-AT" sz="2000" dirty="0">
                <a:solidFill>
                  <a:srgbClr val="3E654F"/>
                </a:solidFill>
                <a:latin typeface="Nunito Sans" pitchFamily="2" charset="0"/>
              </a:rPr>
              <a:t>„Sperrbescheid“</a:t>
            </a:r>
            <a:r>
              <a:rPr lang="de-AT" sz="2000" dirty="0">
                <a:latin typeface="Nunito Sans" pitchFamily="2" charset="0"/>
              </a:rPr>
              <a:t>, § 57a Abs 2 K-JG)</a:t>
            </a:r>
            <a:endParaRPr lang="de-DE" sz="2000" dirty="0">
              <a:latin typeface="Nunito Sans" pitchFamily="2" charset="0"/>
            </a:endParaRPr>
          </a:p>
        </p:txBody>
      </p:sp>
    </p:spTree>
    <p:extLst>
      <p:ext uri="{BB962C8B-B14F-4D97-AF65-F5344CB8AC3E}">
        <p14:creationId xmlns:p14="http://schemas.microsoft.com/office/powerpoint/2010/main" val="2451892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AB6B8-4E82-9BC4-FEC4-E5745A0DEB71}"/>
              </a:ext>
            </a:extLst>
          </p:cNvPr>
          <p:cNvSpPr>
            <a:spLocks noGrp="1"/>
          </p:cNvSpPr>
          <p:nvPr>
            <p:ph type="title"/>
          </p:nvPr>
        </p:nvSpPr>
        <p:spPr/>
        <p:txBody>
          <a:bodyPr/>
          <a:lstStyle/>
          <a:p>
            <a:r>
              <a:rPr lang="de-DE" dirty="0"/>
              <a:t>Schadenersatzpflicht gemäß § 74 K-JG</a:t>
            </a:r>
          </a:p>
        </p:txBody>
      </p:sp>
      <p:sp>
        <p:nvSpPr>
          <p:cNvPr id="3" name="Inhaltsplatzhalter 2">
            <a:extLst>
              <a:ext uri="{FF2B5EF4-FFF2-40B4-BE49-F238E27FC236}">
                <a16:creationId xmlns:a16="http://schemas.microsoft.com/office/drawing/2014/main" id="{57AD04D6-C78B-F63F-4F61-53F44E307BA6}"/>
              </a:ext>
            </a:extLst>
          </p:cNvPr>
          <p:cNvSpPr>
            <a:spLocks noGrp="1"/>
          </p:cNvSpPr>
          <p:nvPr>
            <p:ph idx="1"/>
          </p:nvPr>
        </p:nvSpPr>
        <p:spPr>
          <a:xfrm>
            <a:off x="838200" y="1561291"/>
            <a:ext cx="10194985" cy="4530726"/>
          </a:xfrm>
        </p:spPr>
        <p:txBody>
          <a:bodyPr>
            <a:normAutofit/>
          </a:bodyPr>
          <a:lstStyle/>
          <a:p>
            <a:pPr marL="0" indent="0">
              <a:buNone/>
            </a:pPr>
            <a:endParaRPr lang="de-DE" sz="2200" dirty="0">
              <a:latin typeface="Nunito Sans" pitchFamily="2" charset="0"/>
            </a:endParaRPr>
          </a:p>
          <a:p>
            <a:r>
              <a:rPr lang="de-DE" sz="2000" dirty="0">
                <a:latin typeface="Nunito Sans" pitchFamily="2" charset="0"/>
              </a:rPr>
              <a:t>Umfasst den innerhalb des Jagdgebiets vom Wild, </a:t>
            </a:r>
            <a:r>
              <a:rPr lang="de-DE" sz="2000" i="1" dirty="0">
                <a:latin typeface="Nunito Sans" pitchFamily="2" charset="0"/>
              </a:rPr>
              <a:t>ausgenommen ganzjährig geschonte Wildarten</a:t>
            </a:r>
            <a:r>
              <a:rPr lang="de-DE" sz="2000" dirty="0">
                <a:latin typeface="Nunito Sans" pitchFamily="2" charset="0"/>
              </a:rPr>
              <a:t> (</a:t>
            </a:r>
            <a:r>
              <a:rPr lang="de-DE" sz="2000" dirty="0">
                <a:solidFill>
                  <a:srgbClr val="3E654F"/>
                </a:solidFill>
                <a:latin typeface="Nunito Sans" pitchFamily="2" charset="0"/>
                <a:sym typeface="Wingdings" panose="05000000000000000000" pitchFamily="2" charset="2"/>
              </a:rPr>
              <a:t> </a:t>
            </a:r>
            <a:r>
              <a:rPr lang="de-DE" sz="2000" dirty="0">
                <a:latin typeface="Nunito Sans" pitchFamily="2" charset="0"/>
                <a:sym typeface="Wingdings" panose="05000000000000000000" pitchFamily="2" charset="2"/>
              </a:rPr>
              <a:t>Wildschadensfonds des Landes)</a:t>
            </a:r>
            <a:r>
              <a:rPr lang="de-DE" sz="2000" dirty="0">
                <a:latin typeface="Nunito Sans" pitchFamily="2" charset="0"/>
              </a:rPr>
              <a:t>, an Grund und Boden und dessen noch nicht eingebrachten Erzeugnissen (</a:t>
            </a:r>
            <a:r>
              <a:rPr lang="de-DE" sz="2000" dirty="0">
                <a:solidFill>
                  <a:srgbClr val="3E654F"/>
                </a:solidFill>
                <a:latin typeface="Nunito Sans" pitchFamily="2" charset="0"/>
                <a:sym typeface="Wingdings" panose="05000000000000000000" pitchFamily="2" charset="2"/>
              </a:rPr>
              <a:t></a:t>
            </a:r>
            <a:r>
              <a:rPr lang="de-DE" sz="2000" dirty="0">
                <a:latin typeface="Nunito Sans" pitchFamily="2" charset="0"/>
                <a:sym typeface="Wingdings" panose="05000000000000000000" pitchFamily="2" charset="2"/>
              </a:rPr>
              <a:t> </a:t>
            </a:r>
            <a:r>
              <a:rPr lang="de-DE" sz="2000" dirty="0" err="1">
                <a:latin typeface="Nunito Sans" pitchFamily="2" charset="0"/>
                <a:sym typeface="Wingdings" panose="05000000000000000000" pitchFamily="2" charset="2"/>
              </a:rPr>
              <a:t>zB</a:t>
            </a:r>
            <a:r>
              <a:rPr lang="de-DE" sz="2000" dirty="0">
                <a:latin typeface="Nunito Sans" pitchFamily="2" charset="0"/>
                <a:sym typeface="Wingdings" panose="05000000000000000000" pitchFamily="2" charset="2"/>
              </a:rPr>
              <a:t>. </a:t>
            </a:r>
            <a:r>
              <a:rPr lang="de-DE" sz="2000" dirty="0">
                <a:latin typeface="Nunito Sans" pitchFamily="2" charset="0"/>
              </a:rPr>
              <a:t>Siloballen gelten als eingebracht) sowie an Haustieren, Nutztieren und Fischen verursachten Schaden, soweit dieser nicht Grundstücke betrifft oder auf Grundstücken eingetreten ist, auf denen die Jagd ruht </a:t>
            </a:r>
            <a:r>
              <a:rPr lang="de-DE" sz="2000" b="1" dirty="0">
                <a:solidFill>
                  <a:srgbClr val="3E654F"/>
                </a:solidFill>
                <a:latin typeface="Nunito Sans" pitchFamily="2" charset="0"/>
              </a:rPr>
              <a:t>(Wildschaden)</a:t>
            </a:r>
            <a:r>
              <a:rPr lang="de-DE" sz="2000" dirty="0">
                <a:latin typeface="Nunito Sans" pitchFamily="2" charset="0"/>
              </a:rPr>
              <a:t>;</a:t>
            </a:r>
          </a:p>
          <a:p>
            <a:pPr marL="0" indent="0">
              <a:buNone/>
            </a:pPr>
            <a:endParaRPr lang="de-DE" sz="1200" dirty="0">
              <a:latin typeface="Nunito Sans" pitchFamily="2" charset="0"/>
            </a:endParaRPr>
          </a:p>
          <a:p>
            <a:r>
              <a:rPr lang="de-DE" sz="2000" dirty="0">
                <a:latin typeface="Nunito Sans" pitchFamily="2" charset="0"/>
                <a:sym typeface="Wingdings" panose="05000000000000000000" pitchFamily="2" charset="2"/>
              </a:rPr>
              <a:t>Und den bei der Ausübung der Jagd vom Jagdausübungsberechtigten, von seinem </a:t>
            </a:r>
            <a:r>
              <a:rPr lang="de-DE" sz="2000" dirty="0" err="1">
                <a:latin typeface="Nunito Sans" pitchFamily="2" charset="0"/>
                <a:sym typeface="Wingdings" panose="05000000000000000000" pitchFamily="2" charset="2"/>
              </a:rPr>
              <a:t>Jagdhilfspersonal</a:t>
            </a:r>
            <a:r>
              <a:rPr lang="de-DE" sz="2000" dirty="0">
                <a:latin typeface="Nunito Sans" pitchFamily="2" charset="0"/>
                <a:sym typeface="Wingdings" panose="05000000000000000000" pitchFamily="2" charset="2"/>
              </a:rPr>
              <a:t>, seinen Jagdgästen sowie von Jagdhunden dieser Personen an Grund und Boden und an dessen noch nicht eingebrachten Erzeugnissen verursachten Schaden </a:t>
            </a:r>
            <a:r>
              <a:rPr lang="de-DE" sz="2000" b="1" dirty="0">
                <a:solidFill>
                  <a:srgbClr val="3E654F"/>
                </a:solidFill>
                <a:latin typeface="Nunito Sans" pitchFamily="2" charset="0"/>
                <a:sym typeface="Wingdings" panose="05000000000000000000" pitchFamily="2" charset="2"/>
              </a:rPr>
              <a:t>(Jagdschaden)</a:t>
            </a:r>
            <a:r>
              <a:rPr lang="de-DE" sz="2000" dirty="0">
                <a:latin typeface="Nunito Sans" pitchFamily="2" charset="0"/>
                <a:sym typeface="Wingdings" panose="05000000000000000000" pitchFamily="2" charset="2"/>
              </a:rPr>
              <a:t>.</a:t>
            </a:r>
          </a:p>
          <a:p>
            <a:pPr marL="0" indent="0">
              <a:buNone/>
            </a:pPr>
            <a:endParaRPr lang="de-DE" dirty="0"/>
          </a:p>
        </p:txBody>
      </p:sp>
    </p:spTree>
    <p:extLst>
      <p:ext uri="{BB962C8B-B14F-4D97-AF65-F5344CB8AC3E}">
        <p14:creationId xmlns:p14="http://schemas.microsoft.com/office/powerpoint/2010/main" val="1290744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CD799-2A73-0B82-1867-72AF3EE3983B}"/>
              </a:ext>
            </a:extLst>
          </p:cNvPr>
          <p:cNvSpPr>
            <a:spLocks noGrp="1"/>
          </p:cNvSpPr>
          <p:nvPr>
            <p:ph type="title"/>
          </p:nvPr>
        </p:nvSpPr>
        <p:spPr/>
        <p:txBody>
          <a:bodyPr/>
          <a:lstStyle/>
          <a:p>
            <a:r>
              <a:rPr lang="de-DE" dirty="0"/>
              <a:t>Erlöschen des Schadenersatzanspruches</a:t>
            </a:r>
          </a:p>
        </p:txBody>
      </p:sp>
      <p:sp>
        <p:nvSpPr>
          <p:cNvPr id="3" name="Inhaltsplatzhalter 2">
            <a:extLst>
              <a:ext uri="{FF2B5EF4-FFF2-40B4-BE49-F238E27FC236}">
                <a16:creationId xmlns:a16="http://schemas.microsoft.com/office/drawing/2014/main" id="{E42A037F-106C-4363-5037-4592B413B531}"/>
              </a:ext>
            </a:extLst>
          </p:cNvPr>
          <p:cNvSpPr>
            <a:spLocks noGrp="1"/>
          </p:cNvSpPr>
          <p:nvPr>
            <p:ph idx="1"/>
          </p:nvPr>
        </p:nvSpPr>
        <p:spPr/>
        <p:txBody>
          <a:bodyPr>
            <a:normAutofit/>
          </a:bodyPr>
          <a:lstStyle/>
          <a:p>
            <a:pPr marL="0" indent="0">
              <a:buNone/>
            </a:pPr>
            <a:r>
              <a:rPr lang="de-DE" sz="2000" dirty="0">
                <a:latin typeface="Nunito Sans" pitchFamily="2" charset="0"/>
              </a:rPr>
              <a:t>Der Anspruch auf Ersatz des Wild- und Jagdschadens </a:t>
            </a:r>
            <a:r>
              <a:rPr lang="de-DE" sz="2000" dirty="0">
                <a:solidFill>
                  <a:srgbClr val="3E654F"/>
                </a:solidFill>
                <a:latin typeface="Nunito Sans" pitchFamily="2" charset="0"/>
              </a:rPr>
              <a:t>erlischt</a:t>
            </a:r>
            <a:r>
              <a:rPr lang="de-DE" sz="2000" dirty="0">
                <a:latin typeface="Nunito Sans" pitchFamily="2" charset="0"/>
              </a:rPr>
              <a:t>, wenn der Berechtigte diesen nicht</a:t>
            </a:r>
          </a:p>
          <a:p>
            <a:r>
              <a:rPr lang="de-DE" sz="2000" dirty="0">
                <a:latin typeface="Nunito Sans" pitchFamily="2" charset="0"/>
              </a:rPr>
              <a:t>binnen 14 Tagen </a:t>
            </a:r>
          </a:p>
          <a:p>
            <a:r>
              <a:rPr lang="de-DE" sz="2000" dirty="0">
                <a:latin typeface="Nunito Sans" pitchFamily="2" charset="0"/>
              </a:rPr>
              <a:t>binnen sechs Monaten (bei Wildschäden an Wald)</a:t>
            </a:r>
          </a:p>
          <a:p>
            <a:pPr marL="0" indent="0">
              <a:buNone/>
            </a:pPr>
            <a:r>
              <a:rPr lang="de-DE" sz="2000" dirty="0">
                <a:solidFill>
                  <a:srgbClr val="3E654F"/>
                </a:solidFill>
                <a:latin typeface="Nunito Sans" pitchFamily="2" charset="0"/>
              </a:rPr>
              <a:t>ab Kenntnis des Schadens </a:t>
            </a:r>
            <a:r>
              <a:rPr lang="de-DE" sz="2000" dirty="0">
                <a:latin typeface="Nunito Sans" pitchFamily="2" charset="0"/>
              </a:rPr>
              <a:t>(…) dem Jagdausübungsberechtigten anzeigt oder bei der Gemeinde zur Weiterleitung an die Schlichtungsstelle anmeldet. </a:t>
            </a:r>
          </a:p>
          <a:p>
            <a:pPr marL="0" indent="0">
              <a:buNone/>
            </a:pPr>
            <a:endParaRPr lang="de-DE" sz="2000" dirty="0">
              <a:latin typeface="Nunito Sans" pitchFamily="2" charset="0"/>
            </a:endParaRPr>
          </a:p>
          <a:p>
            <a:pPr marL="0" indent="0">
              <a:buNone/>
            </a:pPr>
            <a:r>
              <a:rPr lang="de-DE" sz="2000" u="sng" dirty="0">
                <a:latin typeface="Nunito Sans" pitchFamily="2" charset="0"/>
              </a:rPr>
              <a:t>Besichtigung des Schadens</a:t>
            </a:r>
            <a:r>
              <a:rPr lang="de-DE" sz="2000" dirty="0">
                <a:latin typeface="Nunito Sans" pitchFamily="2" charset="0"/>
              </a:rPr>
              <a:t> durch den JAB oder seinen  Bevollmächtigten mit dem Geschädigten: binnen einer Woche nach Erhalt der Verständigung.</a:t>
            </a:r>
          </a:p>
        </p:txBody>
      </p:sp>
    </p:spTree>
    <p:extLst>
      <p:ext uri="{BB962C8B-B14F-4D97-AF65-F5344CB8AC3E}">
        <p14:creationId xmlns:p14="http://schemas.microsoft.com/office/powerpoint/2010/main" val="2089296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709A8-E060-F37B-DEC8-3159D4C68525}"/>
              </a:ext>
            </a:extLst>
          </p:cNvPr>
          <p:cNvSpPr>
            <a:spLocks noGrp="1"/>
          </p:cNvSpPr>
          <p:nvPr>
            <p:ph type="title"/>
          </p:nvPr>
        </p:nvSpPr>
        <p:spPr>
          <a:xfrm>
            <a:off x="397534" y="451389"/>
            <a:ext cx="11086381" cy="1325563"/>
          </a:xfrm>
        </p:spPr>
        <p:txBody>
          <a:bodyPr>
            <a:normAutofit/>
          </a:bodyPr>
          <a:lstStyle/>
          <a:p>
            <a:r>
              <a:rPr lang="de-DE" sz="3400" dirty="0"/>
              <a:t>Die Schlichtungsstelle für Wildschadensangelegenheiten</a:t>
            </a:r>
          </a:p>
        </p:txBody>
      </p:sp>
      <p:sp>
        <p:nvSpPr>
          <p:cNvPr id="3" name="Inhaltsplatzhalter 2">
            <a:extLst>
              <a:ext uri="{FF2B5EF4-FFF2-40B4-BE49-F238E27FC236}">
                <a16:creationId xmlns:a16="http://schemas.microsoft.com/office/drawing/2014/main" id="{ADAB1481-F77F-F1DD-DF09-63A830B8BA3F}"/>
              </a:ext>
            </a:extLst>
          </p:cNvPr>
          <p:cNvSpPr>
            <a:spLocks noGrp="1"/>
          </p:cNvSpPr>
          <p:nvPr>
            <p:ph idx="1"/>
          </p:nvPr>
        </p:nvSpPr>
        <p:spPr>
          <a:xfrm>
            <a:off x="838200" y="1776951"/>
            <a:ext cx="10515600" cy="4442693"/>
          </a:xfrm>
        </p:spPr>
        <p:txBody>
          <a:bodyPr>
            <a:normAutofit/>
          </a:bodyPr>
          <a:lstStyle/>
          <a:p>
            <a:r>
              <a:rPr lang="de-DE" sz="2000" dirty="0">
                <a:latin typeface="Nunito Sans" pitchFamily="2" charset="0"/>
              </a:rPr>
              <a:t>Ist in jeder Gemeinde einzurichten</a:t>
            </a:r>
          </a:p>
          <a:p>
            <a:r>
              <a:rPr lang="de-DE" sz="2000" dirty="0">
                <a:latin typeface="Nunito Sans" pitchFamily="2" charset="0"/>
              </a:rPr>
              <a:t>Entscheidet über Ansprüche auf Ersatz von Wild- und Jagdschaden, sofern es nicht zu einem </a:t>
            </a:r>
            <a:r>
              <a:rPr lang="de-DE" sz="2000" dirty="0">
                <a:solidFill>
                  <a:srgbClr val="3E654F"/>
                </a:solidFill>
                <a:latin typeface="Nunito Sans" pitchFamily="2" charset="0"/>
              </a:rPr>
              <a:t>Übereinkommen</a:t>
            </a:r>
            <a:r>
              <a:rPr lang="de-DE" sz="2000" dirty="0">
                <a:latin typeface="Nunito Sans" pitchFamily="2" charset="0"/>
              </a:rPr>
              <a:t> zwischen Geschädigten und Jagdausübungsberechtigten kommt</a:t>
            </a:r>
          </a:p>
          <a:p>
            <a:pPr marL="0" indent="0">
              <a:buNone/>
            </a:pPr>
            <a:endParaRPr lang="de-DE" sz="800" dirty="0">
              <a:latin typeface="Nunito Sans" pitchFamily="2" charset="0"/>
            </a:endParaRPr>
          </a:p>
          <a:p>
            <a:r>
              <a:rPr lang="de-DE" sz="2000" dirty="0">
                <a:latin typeface="Nunito Sans" pitchFamily="2" charset="0"/>
              </a:rPr>
              <a:t>Besteht aus </a:t>
            </a:r>
            <a:r>
              <a:rPr lang="de-DE" sz="2000" b="1" dirty="0">
                <a:solidFill>
                  <a:srgbClr val="3E654F"/>
                </a:solidFill>
                <a:latin typeface="Nunito Sans" pitchFamily="2" charset="0"/>
              </a:rPr>
              <a:t>drei Mitgliedern</a:t>
            </a:r>
            <a:r>
              <a:rPr lang="de-DE" sz="2000" dirty="0">
                <a:latin typeface="Nunito Sans" pitchFamily="2" charset="0"/>
              </a:rPr>
              <a:t>, die vom Bürgermeister bestellt werden:</a:t>
            </a:r>
          </a:p>
          <a:p>
            <a:pPr marL="0" indent="0">
              <a:buNone/>
            </a:pPr>
            <a:r>
              <a:rPr lang="de-DE" sz="2000" dirty="0">
                <a:latin typeface="Nunito Sans" pitchFamily="2" charset="0"/>
              </a:rPr>
              <a:t>	1 Mitglied - Vorschlagsrecht der Kärntner Jägerschaft</a:t>
            </a:r>
          </a:p>
          <a:p>
            <a:pPr marL="0" indent="0">
              <a:buNone/>
            </a:pPr>
            <a:r>
              <a:rPr lang="de-DE" sz="2000" dirty="0">
                <a:latin typeface="Nunito Sans" pitchFamily="2" charset="0"/>
              </a:rPr>
              <a:t>	1 Mitglied - aus dem Kreis der Mitglieder des Gemeinderates</a:t>
            </a:r>
          </a:p>
          <a:p>
            <a:pPr marL="0" indent="0">
              <a:buNone/>
            </a:pPr>
            <a:r>
              <a:rPr lang="de-DE" sz="2000" dirty="0">
                <a:latin typeface="Nunito Sans" pitchFamily="2" charset="0"/>
              </a:rPr>
              <a:t>	1 Mitglied - aus dem Kreis der Personen, die weitere Mitglieder eines</a:t>
            </a:r>
            <a:br>
              <a:rPr lang="de-DE" sz="2000" dirty="0">
                <a:latin typeface="Nunito Sans" pitchFamily="2" charset="0"/>
              </a:rPr>
            </a:br>
            <a:r>
              <a:rPr lang="de-DE" sz="2000" dirty="0">
                <a:latin typeface="Nunito Sans" pitchFamily="2" charset="0"/>
              </a:rPr>
              <a:t>		       Jagdverwaltungsbeirates sind</a:t>
            </a:r>
          </a:p>
          <a:p>
            <a:pPr marL="0" indent="0">
              <a:buNone/>
            </a:pPr>
            <a:endParaRPr lang="de-DE" sz="400" dirty="0">
              <a:latin typeface="Nunito Sans" pitchFamily="2" charset="0"/>
            </a:endParaRPr>
          </a:p>
          <a:p>
            <a:pPr lvl="1">
              <a:buFont typeface="Wingdings" panose="05000000000000000000" pitchFamily="2" charset="2"/>
              <a:buChar char="à"/>
            </a:pPr>
            <a:r>
              <a:rPr lang="de-DE" sz="2000" dirty="0">
                <a:latin typeface="Nunito Sans" pitchFamily="2" charset="0"/>
                <a:sym typeface="Wingdings" panose="05000000000000000000" pitchFamily="2" charset="2"/>
              </a:rPr>
              <a:t> Ein Mitglied darf nicht das Recht zu jagen haben! (= keine Jagdkarte)</a:t>
            </a:r>
          </a:p>
          <a:p>
            <a:pPr lvl="1">
              <a:buFont typeface="Wingdings" panose="05000000000000000000" pitchFamily="2" charset="2"/>
              <a:buChar char="à"/>
            </a:pPr>
            <a:r>
              <a:rPr lang="de-DE" sz="2000" dirty="0">
                <a:latin typeface="Nunito Sans" pitchFamily="2" charset="0"/>
                <a:sym typeface="Wingdings" panose="05000000000000000000" pitchFamily="2" charset="2"/>
              </a:rPr>
              <a:t> Kein Mitglied darf im Gebiet jagdausübungsberechtigt sein!</a:t>
            </a:r>
            <a:endParaRPr lang="de-DE" sz="2000" dirty="0">
              <a:latin typeface="Nunito Sans" pitchFamily="2" charset="0"/>
            </a:endParaRPr>
          </a:p>
          <a:p>
            <a:endParaRPr lang="de-DE" sz="2000" dirty="0">
              <a:latin typeface="Nunito Sans" pitchFamily="2" charset="0"/>
            </a:endParaRPr>
          </a:p>
          <a:p>
            <a:endParaRPr lang="de-DE" sz="2000" dirty="0">
              <a:latin typeface="Nunito Sans" pitchFamily="2" charset="0"/>
            </a:endParaRPr>
          </a:p>
          <a:p>
            <a:endParaRPr lang="de-DE" dirty="0"/>
          </a:p>
        </p:txBody>
      </p:sp>
    </p:spTree>
    <p:extLst>
      <p:ext uri="{BB962C8B-B14F-4D97-AF65-F5344CB8AC3E}">
        <p14:creationId xmlns:p14="http://schemas.microsoft.com/office/powerpoint/2010/main" val="3402732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BB8970-D5BF-D6F6-EE8B-8B9D919D099E}"/>
              </a:ext>
            </a:extLst>
          </p:cNvPr>
          <p:cNvSpPr>
            <a:spLocks noGrp="1"/>
          </p:cNvSpPr>
          <p:nvPr>
            <p:ph type="title"/>
          </p:nvPr>
        </p:nvSpPr>
        <p:spPr/>
        <p:txBody>
          <a:bodyPr/>
          <a:lstStyle/>
          <a:p>
            <a:r>
              <a:rPr lang="de-DE" dirty="0"/>
              <a:t>Das Verfahren</a:t>
            </a:r>
          </a:p>
        </p:txBody>
      </p:sp>
      <p:sp>
        <p:nvSpPr>
          <p:cNvPr id="3" name="Inhaltsplatzhalter 2">
            <a:extLst>
              <a:ext uri="{FF2B5EF4-FFF2-40B4-BE49-F238E27FC236}">
                <a16:creationId xmlns:a16="http://schemas.microsoft.com/office/drawing/2014/main" id="{F492B47F-CDC6-53A7-C4CB-64C8D2E7A9F3}"/>
              </a:ext>
            </a:extLst>
          </p:cNvPr>
          <p:cNvSpPr>
            <a:spLocks noGrp="1"/>
          </p:cNvSpPr>
          <p:nvPr>
            <p:ph idx="1"/>
          </p:nvPr>
        </p:nvSpPr>
        <p:spPr>
          <a:xfrm>
            <a:off x="838200" y="1690688"/>
            <a:ext cx="10515600" cy="4530726"/>
          </a:xfrm>
        </p:spPr>
        <p:txBody>
          <a:bodyPr>
            <a:normAutofit/>
          </a:bodyPr>
          <a:lstStyle/>
          <a:p>
            <a:r>
              <a:rPr lang="de-DE" sz="2000" dirty="0">
                <a:latin typeface="Nunito Sans" pitchFamily="2" charset="0"/>
              </a:rPr>
              <a:t>Keine Einigung zwischen dem Geschädigten und dem Jagdausübungsberechtigten</a:t>
            </a:r>
          </a:p>
          <a:p>
            <a:r>
              <a:rPr lang="de-DE" sz="2000" b="1" dirty="0">
                <a:solidFill>
                  <a:srgbClr val="3E654F"/>
                </a:solidFill>
                <a:latin typeface="Nunito Sans" pitchFamily="2" charset="0"/>
              </a:rPr>
              <a:t>Antrag</a:t>
            </a:r>
            <a:r>
              <a:rPr lang="de-DE" sz="2000" dirty="0">
                <a:latin typeface="Nunito Sans" pitchFamily="2" charset="0"/>
              </a:rPr>
              <a:t> auf Festsetzung des Wild- oder Jagdschadens an Gemeinde </a:t>
            </a:r>
          </a:p>
          <a:p>
            <a:r>
              <a:rPr lang="de-DE" sz="2000" dirty="0">
                <a:latin typeface="Nunito Sans" pitchFamily="2" charset="0"/>
              </a:rPr>
              <a:t>Gemeinde leitet den Antrag an die Schlichtungsstelle weiter:</a:t>
            </a:r>
          </a:p>
          <a:p>
            <a:pPr marL="0" indent="0">
              <a:buNone/>
            </a:pPr>
            <a:endParaRPr lang="de-DE" sz="900" dirty="0">
              <a:latin typeface="Nunito Sans" pitchFamily="2" charset="0"/>
            </a:endParaRPr>
          </a:p>
          <a:p>
            <a:r>
              <a:rPr lang="de-DE" sz="2000" dirty="0">
                <a:latin typeface="Nunito Sans" pitchFamily="2" charset="0"/>
              </a:rPr>
              <a:t>Die Schlichtungsstelle hat zunächst auf eine </a:t>
            </a:r>
            <a:r>
              <a:rPr lang="de-DE" sz="2000" b="1" dirty="0">
                <a:solidFill>
                  <a:srgbClr val="3E654F"/>
                </a:solidFill>
                <a:latin typeface="Nunito Sans" pitchFamily="2" charset="0"/>
              </a:rPr>
              <a:t>gütliche Einigung </a:t>
            </a:r>
            <a:r>
              <a:rPr lang="de-DE" sz="2000" dirty="0">
                <a:latin typeface="Nunito Sans" pitchFamily="2" charset="0"/>
              </a:rPr>
              <a:t>hinzuwirken</a:t>
            </a:r>
          </a:p>
          <a:p>
            <a:r>
              <a:rPr lang="de-DE" sz="2000" dirty="0">
                <a:latin typeface="Nunito Sans" pitchFamily="2" charset="0"/>
              </a:rPr>
              <a:t>Grundeigentümer und Jagdausübungsberechtigte sind zu hören</a:t>
            </a:r>
          </a:p>
          <a:p>
            <a:r>
              <a:rPr lang="de-DE" sz="2000" dirty="0">
                <a:latin typeface="Nunito Sans" pitchFamily="2" charset="0"/>
              </a:rPr>
              <a:t>Wenn nötig, sind Sachverständige beizuziehen</a:t>
            </a:r>
          </a:p>
          <a:p>
            <a:r>
              <a:rPr lang="de-DE" sz="2000" dirty="0">
                <a:latin typeface="Nunito Sans" pitchFamily="2" charset="0"/>
              </a:rPr>
              <a:t>Zur Entscheidung der Schlichtungsstelle reicht Stimmenmehrheit (2/3)</a:t>
            </a:r>
          </a:p>
          <a:p>
            <a:r>
              <a:rPr lang="de-DE" sz="2000" dirty="0">
                <a:latin typeface="Nunito Sans" pitchFamily="2" charset="0"/>
              </a:rPr>
              <a:t>Entscheidung ergeht </a:t>
            </a:r>
            <a:r>
              <a:rPr lang="de-DE" sz="2000" b="1" dirty="0">
                <a:solidFill>
                  <a:srgbClr val="3E654F"/>
                </a:solidFill>
                <a:latin typeface="Nunito Sans" pitchFamily="2" charset="0"/>
              </a:rPr>
              <a:t>schriftlich</a:t>
            </a:r>
            <a:r>
              <a:rPr lang="de-DE" sz="2000" dirty="0">
                <a:latin typeface="Nunito Sans" pitchFamily="2" charset="0"/>
              </a:rPr>
              <a:t> an die Gemeinde und wird den Parteien zugestellt</a:t>
            </a:r>
          </a:p>
          <a:p>
            <a:r>
              <a:rPr lang="de-DE" sz="2000" dirty="0">
                <a:latin typeface="Nunito Sans" pitchFamily="2" charset="0"/>
              </a:rPr>
              <a:t>Die Entscheidung der Schlichtungsstelle bildet einen </a:t>
            </a:r>
            <a:r>
              <a:rPr lang="de-DE" sz="2000" b="1" dirty="0">
                <a:solidFill>
                  <a:srgbClr val="3E654F"/>
                </a:solidFill>
                <a:latin typeface="Nunito Sans" pitchFamily="2" charset="0"/>
              </a:rPr>
              <a:t>Exekutionstitel</a:t>
            </a:r>
            <a:r>
              <a:rPr lang="de-DE" sz="2000" dirty="0">
                <a:latin typeface="Nunito Sans" pitchFamily="2" charset="0"/>
              </a:rPr>
              <a:t>, sofern nicht </a:t>
            </a:r>
            <a:br>
              <a:rPr lang="de-DE" sz="2000" dirty="0">
                <a:latin typeface="Nunito Sans" pitchFamily="2" charset="0"/>
              </a:rPr>
            </a:br>
            <a:r>
              <a:rPr lang="de-DE" sz="2000" dirty="0">
                <a:solidFill>
                  <a:srgbClr val="3E654F"/>
                </a:solidFill>
                <a:latin typeface="Nunito Sans" pitchFamily="2" charset="0"/>
              </a:rPr>
              <a:t>Beschwerde an das Landesverwaltungsgericht </a:t>
            </a:r>
            <a:r>
              <a:rPr lang="de-DE" sz="2000" dirty="0">
                <a:latin typeface="Nunito Sans" pitchFamily="2" charset="0"/>
              </a:rPr>
              <a:t>erhoben wird</a:t>
            </a:r>
          </a:p>
          <a:p>
            <a:pPr marL="0" indent="0">
              <a:buNone/>
            </a:pPr>
            <a:endParaRPr lang="de-DE" sz="2000" dirty="0">
              <a:latin typeface="Nunito Sans" pitchFamily="2" charset="0"/>
            </a:endParaRPr>
          </a:p>
        </p:txBody>
      </p:sp>
    </p:spTree>
    <p:extLst>
      <p:ext uri="{BB962C8B-B14F-4D97-AF65-F5344CB8AC3E}">
        <p14:creationId xmlns:p14="http://schemas.microsoft.com/office/powerpoint/2010/main" val="187219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C355A-4BBC-2870-E058-44DC17F8BD5E}"/>
              </a:ext>
            </a:extLst>
          </p:cNvPr>
          <p:cNvSpPr>
            <a:spLocks noGrp="1"/>
          </p:cNvSpPr>
          <p:nvPr>
            <p:ph type="title"/>
          </p:nvPr>
        </p:nvSpPr>
        <p:spPr/>
        <p:txBody>
          <a:bodyPr/>
          <a:lstStyle/>
          <a:p>
            <a:r>
              <a:rPr lang="de-DE" dirty="0"/>
              <a:t>Wer ist die zuständige Behörde?		</a:t>
            </a:r>
          </a:p>
        </p:txBody>
      </p:sp>
      <p:sp>
        <p:nvSpPr>
          <p:cNvPr id="3" name="Inhaltsplatzhalter 2">
            <a:extLst>
              <a:ext uri="{FF2B5EF4-FFF2-40B4-BE49-F238E27FC236}">
                <a16:creationId xmlns:a16="http://schemas.microsoft.com/office/drawing/2014/main" id="{28B42CC7-A2D7-DCFB-FF3A-DED219C383AD}"/>
              </a:ext>
            </a:extLst>
          </p:cNvPr>
          <p:cNvSpPr>
            <a:spLocks noGrp="1"/>
          </p:cNvSpPr>
          <p:nvPr>
            <p:ph idx="1"/>
          </p:nvPr>
        </p:nvSpPr>
        <p:spPr>
          <a:xfrm>
            <a:off x="838200" y="1690688"/>
            <a:ext cx="10515600" cy="4530726"/>
          </a:xfrm>
        </p:spPr>
        <p:txBody>
          <a:bodyPr>
            <a:normAutofit/>
          </a:bodyPr>
          <a:lstStyle/>
          <a:p>
            <a:pPr marL="0" indent="0">
              <a:buNone/>
            </a:pPr>
            <a:r>
              <a:rPr lang="de-DE" sz="1800" b="0" i="0" u="none" strike="noStrike" baseline="0" dirty="0">
                <a:solidFill>
                  <a:srgbClr val="000000"/>
                </a:solidFill>
                <a:latin typeface="Nunito Sans" pitchFamily="2" charset="0"/>
              </a:rPr>
              <a:t>Vereinsbehörde ist in </a:t>
            </a:r>
          </a:p>
          <a:p>
            <a:r>
              <a:rPr lang="de-DE" sz="1800" b="0" i="0" u="none" strike="noStrike" baseline="0" dirty="0">
                <a:solidFill>
                  <a:srgbClr val="000000"/>
                </a:solidFill>
                <a:latin typeface="Nunito Sans" pitchFamily="2" charset="0"/>
              </a:rPr>
              <a:t>1. Instanz </a:t>
            </a:r>
            <a:r>
              <a:rPr lang="de-DE" sz="1800" dirty="0">
                <a:solidFill>
                  <a:srgbClr val="000000"/>
                </a:solidFill>
                <a:latin typeface="Nunito Sans" pitchFamily="2" charset="0"/>
              </a:rPr>
              <a:t>die zuständige </a:t>
            </a:r>
            <a:r>
              <a:rPr lang="de-DE" sz="1800" b="1" i="0" u="none" strike="noStrike" baseline="0" dirty="0">
                <a:solidFill>
                  <a:srgbClr val="000000"/>
                </a:solidFill>
                <a:latin typeface="Nunito Sans" pitchFamily="2" charset="0"/>
              </a:rPr>
              <a:t>Bezirksverwaltungsbehörde </a:t>
            </a:r>
            <a:r>
              <a:rPr lang="de-DE" sz="1800" i="0" u="none" strike="noStrike" baseline="0" dirty="0">
                <a:solidFill>
                  <a:srgbClr val="000000"/>
                </a:solidFill>
                <a:latin typeface="Nunito Sans" pitchFamily="2" charset="0"/>
              </a:rPr>
              <a:t>bzw. die </a:t>
            </a:r>
            <a:r>
              <a:rPr lang="de-DE" sz="1800" b="1" i="0" u="none" strike="noStrike" baseline="0" dirty="0">
                <a:solidFill>
                  <a:srgbClr val="000000"/>
                </a:solidFill>
                <a:latin typeface="Nunito Sans" pitchFamily="2" charset="0"/>
              </a:rPr>
              <a:t>Landespolizeidirektion</a:t>
            </a:r>
            <a:r>
              <a:rPr lang="de-DE" sz="1800" b="0" i="0" u="none" strike="noStrike" baseline="0" dirty="0">
                <a:solidFill>
                  <a:srgbClr val="000000"/>
                </a:solidFill>
                <a:latin typeface="Nunito Sans" pitchFamily="2" charset="0"/>
              </a:rPr>
              <a:t>. </a:t>
            </a:r>
            <a:endParaRPr lang="de-DE" sz="1800" dirty="0">
              <a:solidFill>
                <a:srgbClr val="000000"/>
              </a:solidFill>
              <a:latin typeface="Nunito Sans" pitchFamily="2" charset="0"/>
            </a:endParaRPr>
          </a:p>
          <a:p>
            <a:r>
              <a:rPr lang="de-DE" sz="1800" b="0" i="0" u="none" strike="noStrike" baseline="0" dirty="0">
                <a:solidFill>
                  <a:srgbClr val="000000"/>
                </a:solidFill>
                <a:latin typeface="Nunito Sans" pitchFamily="2" charset="0"/>
              </a:rPr>
              <a:t>In 2. Instanz ist als Beschwerdebehörde das </a:t>
            </a:r>
            <a:r>
              <a:rPr lang="de-DE" sz="1800" b="1" i="0" u="none" strike="noStrike" baseline="0" dirty="0">
                <a:solidFill>
                  <a:srgbClr val="000000"/>
                </a:solidFill>
                <a:latin typeface="Nunito Sans" pitchFamily="2" charset="0"/>
              </a:rPr>
              <a:t>Landesverwaltungsgericht </a:t>
            </a:r>
            <a:r>
              <a:rPr lang="de-DE" sz="1800" b="0" i="0" u="none" strike="noStrike" baseline="0" dirty="0">
                <a:solidFill>
                  <a:srgbClr val="000000"/>
                </a:solidFill>
                <a:latin typeface="Nunito Sans" pitchFamily="2" charset="0"/>
              </a:rPr>
              <a:t>zuständig.</a:t>
            </a:r>
          </a:p>
          <a:p>
            <a:pPr marL="0" indent="0">
              <a:buNone/>
            </a:pPr>
            <a:endParaRPr lang="de-DE" sz="1800" b="0" i="0" u="none" strike="noStrike" baseline="0" dirty="0">
              <a:solidFill>
                <a:srgbClr val="000000"/>
              </a:solidFill>
              <a:latin typeface="Nunito Sans" pitchFamily="2" charset="0"/>
            </a:endParaRPr>
          </a:p>
          <a:p>
            <a:pPr marL="0" indent="0">
              <a:buNone/>
            </a:pPr>
            <a:r>
              <a:rPr lang="de-DE" sz="1800" b="0" i="0" u="none" strike="noStrike" baseline="0" dirty="0">
                <a:solidFill>
                  <a:srgbClr val="000000"/>
                </a:solidFill>
                <a:latin typeface="Nunito Sans" pitchFamily="2" charset="0"/>
              </a:rPr>
              <a:t>Meldungen an die Vereinsbehörde:</a:t>
            </a:r>
          </a:p>
          <a:p>
            <a:r>
              <a:rPr lang="de-DE" sz="1800" b="1" i="0" u="none" strike="noStrike" baseline="0" dirty="0">
                <a:solidFill>
                  <a:srgbClr val="000000"/>
                </a:solidFill>
                <a:latin typeface="Nunito Sans" pitchFamily="2" charset="0"/>
              </a:rPr>
              <a:t>Vereinsbildungsanzeige </a:t>
            </a:r>
            <a:r>
              <a:rPr lang="de-DE" sz="1800" b="0" i="0" u="none" strike="noStrike" baseline="0" dirty="0">
                <a:solidFill>
                  <a:srgbClr val="000000"/>
                </a:solidFill>
                <a:latin typeface="Nunito Sans" pitchFamily="2" charset="0"/>
              </a:rPr>
              <a:t>an die zuständige Vereinsbehörde, wenn ein Verein gegründet werden soll. Eine Ausfertigung der Vereinsstatuten beilegen.</a:t>
            </a:r>
          </a:p>
          <a:p>
            <a:r>
              <a:rPr lang="de-DE" sz="1800" b="1" i="0" u="none" strike="noStrike" baseline="0" dirty="0">
                <a:solidFill>
                  <a:srgbClr val="000000"/>
                </a:solidFill>
                <a:latin typeface="Nunito Sans" pitchFamily="2" charset="0"/>
              </a:rPr>
              <a:t>Wahlanzeige </a:t>
            </a:r>
            <a:r>
              <a:rPr lang="de-DE" sz="1800" i="0" u="none" strike="noStrike" baseline="0" dirty="0">
                <a:solidFill>
                  <a:srgbClr val="000000"/>
                </a:solidFill>
                <a:latin typeface="Nunito Sans" pitchFamily="2" charset="0"/>
              </a:rPr>
              <a:t>der organschaftlichen Vertreter.</a:t>
            </a:r>
          </a:p>
          <a:p>
            <a:r>
              <a:rPr lang="de-DE" sz="1800" b="1" i="0" u="none" strike="noStrike" baseline="0" dirty="0">
                <a:solidFill>
                  <a:srgbClr val="000000"/>
                </a:solidFill>
                <a:latin typeface="Nunito Sans" pitchFamily="2" charset="0"/>
              </a:rPr>
              <a:t>Statutenänderung </a:t>
            </a:r>
            <a:r>
              <a:rPr lang="de-DE" sz="1800" b="0" i="0" u="none" strike="noStrike" baseline="0" dirty="0">
                <a:solidFill>
                  <a:srgbClr val="000000"/>
                </a:solidFill>
                <a:latin typeface="Nunito Sans" pitchFamily="2" charset="0"/>
              </a:rPr>
              <a:t>an die Behörde. Eine Ausfertigung der neuen Statuten ist beizulegen. Eine Statutenänderung ist gebührenpflichtig.</a:t>
            </a:r>
          </a:p>
          <a:p>
            <a:r>
              <a:rPr lang="de-DE" sz="1800" b="1" i="0" u="none" strike="noStrike" baseline="0" dirty="0">
                <a:solidFill>
                  <a:srgbClr val="000000"/>
                </a:solidFill>
                <a:latin typeface="Nunito Sans" pitchFamily="2" charset="0"/>
              </a:rPr>
              <a:t>Auflösungsanzeige </a:t>
            </a:r>
            <a:r>
              <a:rPr lang="de-DE" sz="1800" b="0" i="0" u="none" strike="noStrike" baseline="0" dirty="0">
                <a:solidFill>
                  <a:srgbClr val="000000"/>
                </a:solidFill>
                <a:latin typeface="Nunito Sans" pitchFamily="2" charset="0"/>
              </a:rPr>
              <a:t>an die Behörde, wenn sich der Verein freiwillig auflöst.</a:t>
            </a:r>
          </a:p>
          <a:p>
            <a:endParaRPr lang="de-DE" sz="1800" b="0" i="0" u="none" strike="noStrike" baseline="0" dirty="0">
              <a:solidFill>
                <a:srgbClr val="000000"/>
              </a:solidFill>
              <a:latin typeface="Segoe UI" panose="020B0502040204020203" pitchFamily="34" charset="0"/>
            </a:endParaRPr>
          </a:p>
          <a:p>
            <a:endParaRPr lang="de-DE" sz="1800" b="0" i="0" u="none" strike="noStrike" baseline="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187556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CFD3E-6CAC-3954-51A5-A6DCFDC0FD3C}"/>
              </a:ext>
            </a:extLst>
          </p:cNvPr>
          <p:cNvSpPr>
            <a:spLocks noGrp="1"/>
          </p:cNvSpPr>
          <p:nvPr>
            <p:ph type="title"/>
          </p:nvPr>
        </p:nvSpPr>
        <p:spPr>
          <a:xfrm>
            <a:off x="1395322" y="2651125"/>
            <a:ext cx="9401355" cy="1325563"/>
          </a:xfrm>
        </p:spPr>
        <p:txBody>
          <a:bodyPr/>
          <a:lstStyle/>
          <a:p>
            <a:r>
              <a:rPr lang="de-DE" dirty="0"/>
              <a:t>Vielen Dank für die Aufmerksamkeit!</a:t>
            </a:r>
          </a:p>
        </p:txBody>
      </p:sp>
    </p:spTree>
    <p:extLst>
      <p:ext uri="{BB962C8B-B14F-4D97-AF65-F5344CB8AC3E}">
        <p14:creationId xmlns:p14="http://schemas.microsoft.com/office/powerpoint/2010/main" val="298296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A430B-F4D9-5155-FB8F-215206460858}"/>
              </a:ext>
            </a:extLst>
          </p:cNvPr>
          <p:cNvSpPr>
            <a:spLocks noGrp="1"/>
          </p:cNvSpPr>
          <p:nvPr>
            <p:ph type="title"/>
          </p:nvPr>
        </p:nvSpPr>
        <p:spPr/>
        <p:txBody>
          <a:bodyPr/>
          <a:lstStyle/>
          <a:p>
            <a:r>
              <a:rPr lang="de-DE" dirty="0"/>
              <a:t>Die Statuten</a:t>
            </a:r>
          </a:p>
        </p:txBody>
      </p:sp>
      <p:sp>
        <p:nvSpPr>
          <p:cNvPr id="3" name="Inhaltsplatzhalter 2">
            <a:extLst>
              <a:ext uri="{FF2B5EF4-FFF2-40B4-BE49-F238E27FC236}">
                <a16:creationId xmlns:a16="http://schemas.microsoft.com/office/drawing/2014/main" id="{3BE323AA-0F90-4251-BD0B-976CB40D57B0}"/>
              </a:ext>
            </a:extLst>
          </p:cNvPr>
          <p:cNvSpPr>
            <a:spLocks noGrp="1"/>
          </p:cNvSpPr>
          <p:nvPr>
            <p:ph idx="1"/>
          </p:nvPr>
        </p:nvSpPr>
        <p:spPr>
          <a:xfrm>
            <a:off x="917276" y="1518159"/>
            <a:ext cx="10515600" cy="4530726"/>
          </a:xfrm>
        </p:spPr>
        <p:txBody>
          <a:bodyPr>
            <a:normAutofit fontScale="92500" lnSpcReduction="10000"/>
          </a:bodyPr>
          <a:lstStyle/>
          <a:p>
            <a:pPr marL="0" indent="0">
              <a:buNone/>
            </a:pPr>
            <a:r>
              <a:rPr lang="de-DE" sz="1800" b="0" i="0" u="none" strike="noStrike" baseline="0" dirty="0">
                <a:solidFill>
                  <a:srgbClr val="000000"/>
                </a:solidFill>
                <a:latin typeface="Nunito Sans" pitchFamily="2" charset="0"/>
              </a:rPr>
              <a:t>schriftlich und in deutscher Sprache und müssen jedenfalls folgende Punkte enthalten:</a:t>
            </a:r>
          </a:p>
          <a:p>
            <a:pPr marL="0" indent="0">
              <a:buNone/>
            </a:pPr>
            <a:r>
              <a:rPr lang="de-DE" sz="1800" b="0" i="0" u="none" strike="noStrike" baseline="0" dirty="0">
                <a:solidFill>
                  <a:srgbClr val="000000"/>
                </a:solidFill>
                <a:latin typeface="Nunito Sans" pitchFamily="2" charset="0"/>
              </a:rPr>
              <a:t>1. den </a:t>
            </a:r>
            <a:r>
              <a:rPr lang="de-DE" sz="1800" b="1" i="0" u="none" strike="noStrike" baseline="0" dirty="0">
                <a:solidFill>
                  <a:srgbClr val="000000"/>
                </a:solidFill>
                <a:latin typeface="Nunito Sans" pitchFamily="2" charset="0"/>
              </a:rPr>
              <a:t>Vereinsnamen</a:t>
            </a:r>
            <a:endParaRPr lang="de-DE" sz="1800" b="0" i="0" u="none" strike="noStrike" baseline="0" dirty="0">
              <a:solidFill>
                <a:srgbClr val="000000"/>
              </a:solidFill>
              <a:latin typeface="Nunito Sans" pitchFamily="2" charset="0"/>
            </a:endParaRPr>
          </a:p>
          <a:p>
            <a:pPr marL="0" indent="0">
              <a:buNone/>
            </a:pPr>
            <a:r>
              <a:rPr lang="de-DE" sz="1800" b="0" i="0" u="none" strike="noStrike" baseline="0" dirty="0">
                <a:solidFill>
                  <a:srgbClr val="000000"/>
                </a:solidFill>
                <a:latin typeface="Nunito Sans" pitchFamily="2" charset="0"/>
              </a:rPr>
              <a:t>2. den </a:t>
            </a:r>
            <a:r>
              <a:rPr lang="de-DE" sz="1800" b="1" i="0" u="none" strike="noStrike" baseline="0" dirty="0">
                <a:solidFill>
                  <a:srgbClr val="000000"/>
                </a:solidFill>
                <a:latin typeface="Nunito Sans" pitchFamily="2" charset="0"/>
              </a:rPr>
              <a:t>Vereinssitz</a:t>
            </a:r>
            <a:endParaRPr lang="de-DE" sz="1800" b="0" i="0" u="none" strike="noStrike" baseline="0" dirty="0">
              <a:solidFill>
                <a:srgbClr val="000000"/>
              </a:solidFill>
              <a:latin typeface="Nunito Sans" pitchFamily="2" charset="0"/>
            </a:endParaRPr>
          </a:p>
          <a:p>
            <a:pPr marL="0" indent="0">
              <a:buNone/>
            </a:pPr>
            <a:r>
              <a:rPr lang="de-DE" sz="1800" b="0" i="0" u="none" strike="noStrike" baseline="0" dirty="0">
                <a:solidFill>
                  <a:srgbClr val="000000"/>
                </a:solidFill>
                <a:latin typeface="Nunito Sans" pitchFamily="2" charset="0"/>
              </a:rPr>
              <a:t>3. klare und umfassende </a:t>
            </a:r>
            <a:r>
              <a:rPr lang="de-DE" sz="1800" b="1" i="0" u="none" strike="noStrike" baseline="0" dirty="0">
                <a:solidFill>
                  <a:srgbClr val="000000"/>
                </a:solidFill>
                <a:latin typeface="Nunito Sans" pitchFamily="2" charset="0"/>
              </a:rPr>
              <a:t>Umschreibung des Vereinszwecks</a:t>
            </a:r>
            <a:endParaRPr lang="de-DE" sz="1800" b="0" i="0" u="none" strike="noStrike" baseline="0" dirty="0">
              <a:solidFill>
                <a:srgbClr val="000000"/>
              </a:solidFill>
              <a:latin typeface="Nunito Sans" pitchFamily="2" charset="0"/>
            </a:endParaRPr>
          </a:p>
          <a:p>
            <a:pPr marL="0" indent="0">
              <a:buNone/>
            </a:pPr>
            <a:r>
              <a:rPr lang="de-DE" sz="1800" b="0" i="0" u="none" strike="noStrike" baseline="0" dirty="0">
                <a:solidFill>
                  <a:srgbClr val="000000"/>
                </a:solidFill>
                <a:latin typeface="Nunito Sans" pitchFamily="2" charset="0"/>
              </a:rPr>
              <a:t>4. die zur Verwirklichung des Vereinszwecks vorgesehenen </a:t>
            </a:r>
            <a:r>
              <a:rPr lang="de-DE" sz="1800" b="1" i="0" u="none" strike="noStrike" baseline="0" dirty="0">
                <a:solidFill>
                  <a:srgbClr val="000000"/>
                </a:solidFill>
                <a:latin typeface="Nunito Sans" pitchFamily="2" charset="0"/>
              </a:rPr>
              <a:t>Vereinstätigkeiten </a:t>
            </a:r>
            <a:r>
              <a:rPr lang="de-DE" sz="1800" b="0" i="0" u="none" strike="noStrike" baseline="0" dirty="0">
                <a:solidFill>
                  <a:srgbClr val="000000"/>
                </a:solidFill>
                <a:latin typeface="Nunito Sans" pitchFamily="2" charset="0"/>
              </a:rPr>
              <a:t>und </a:t>
            </a:r>
          </a:p>
          <a:p>
            <a:pPr marL="0" indent="0">
              <a:buNone/>
            </a:pPr>
            <a:r>
              <a:rPr lang="de-DE" sz="1800" b="0" i="0" u="none" strike="noStrike" baseline="0" dirty="0">
                <a:solidFill>
                  <a:srgbClr val="000000"/>
                </a:solidFill>
                <a:latin typeface="Nunito Sans" pitchFamily="2" charset="0"/>
              </a:rPr>
              <a:t>5. die Art der Aufbringung der hierfür erforderlichen finanziellen </a:t>
            </a:r>
            <a:r>
              <a:rPr lang="de-DE" sz="1800" b="1" i="0" u="none" strike="noStrike" baseline="0" dirty="0">
                <a:solidFill>
                  <a:srgbClr val="000000"/>
                </a:solidFill>
                <a:latin typeface="Nunito Sans" pitchFamily="2" charset="0"/>
              </a:rPr>
              <a:t>Mittel</a:t>
            </a:r>
            <a:endParaRPr lang="de-DE" sz="1800" b="0" i="0" u="none" strike="noStrike" baseline="0" dirty="0">
              <a:solidFill>
                <a:srgbClr val="000000"/>
              </a:solidFill>
              <a:latin typeface="Nunito Sans" pitchFamily="2" charset="0"/>
            </a:endParaRPr>
          </a:p>
          <a:p>
            <a:pPr marL="0" indent="0">
              <a:buNone/>
            </a:pPr>
            <a:r>
              <a:rPr lang="de-DE" sz="1800" b="0" i="0" u="none" strike="noStrike" baseline="0" dirty="0">
                <a:solidFill>
                  <a:srgbClr val="000000"/>
                </a:solidFill>
                <a:latin typeface="Nunito Sans" pitchFamily="2" charset="0"/>
              </a:rPr>
              <a:t>6. Bestimmungen über den Erwerb und die Beendigung der </a:t>
            </a:r>
            <a:r>
              <a:rPr lang="de-DE" sz="1800" b="1" i="0" u="none" strike="noStrike" baseline="0" dirty="0">
                <a:solidFill>
                  <a:srgbClr val="000000"/>
                </a:solidFill>
                <a:latin typeface="Nunito Sans" pitchFamily="2" charset="0"/>
              </a:rPr>
              <a:t>Mitgliedschaft</a:t>
            </a:r>
            <a:endParaRPr lang="de-DE" sz="1800" b="0" i="0" u="none" strike="noStrike" baseline="0" dirty="0">
              <a:solidFill>
                <a:srgbClr val="000000"/>
              </a:solidFill>
              <a:latin typeface="Nunito Sans" pitchFamily="2" charset="0"/>
            </a:endParaRPr>
          </a:p>
          <a:p>
            <a:pPr marL="0" indent="0">
              <a:buNone/>
            </a:pPr>
            <a:r>
              <a:rPr lang="de-DE" sz="1800" b="0" i="0" u="none" strike="noStrike" baseline="0" dirty="0">
                <a:solidFill>
                  <a:srgbClr val="000000"/>
                </a:solidFill>
                <a:latin typeface="Nunito Sans" pitchFamily="2" charset="0"/>
              </a:rPr>
              <a:t>7. </a:t>
            </a:r>
            <a:r>
              <a:rPr lang="de-DE" sz="1800" dirty="0">
                <a:solidFill>
                  <a:srgbClr val="000000"/>
                </a:solidFill>
                <a:latin typeface="Nunito Sans" pitchFamily="2" charset="0"/>
              </a:rPr>
              <a:t>d</a:t>
            </a:r>
            <a:r>
              <a:rPr lang="de-DE" sz="1800" b="0" i="0" u="none" strike="noStrike" baseline="0" dirty="0">
                <a:solidFill>
                  <a:srgbClr val="000000"/>
                </a:solidFill>
                <a:latin typeface="Nunito Sans" pitchFamily="2" charset="0"/>
              </a:rPr>
              <a:t>ie </a:t>
            </a:r>
            <a:r>
              <a:rPr lang="de-DE" sz="1800" b="1" i="0" u="none" strike="noStrike" baseline="0" dirty="0">
                <a:solidFill>
                  <a:srgbClr val="000000"/>
                </a:solidFill>
                <a:latin typeface="Nunito Sans" pitchFamily="2" charset="0"/>
              </a:rPr>
              <a:t>Rechte und Pflichten </a:t>
            </a:r>
            <a:r>
              <a:rPr lang="de-DE" sz="1800" b="0" i="0" u="none" strike="noStrike" baseline="0" dirty="0">
                <a:solidFill>
                  <a:srgbClr val="000000"/>
                </a:solidFill>
                <a:latin typeface="Nunito Sans" pitchFamily="2" charset="0"/>
              </a:rPr>
              <a:t>der Vereinsmitglieder</a:t>
            </a:r>
          </a:p>
          <a:p>
            <a:pPr marL="0" indent="0">
              <a:buNone/>
            </a:pPr>
            <a:r>
              <a:rPr lang="de-DE" sz="1800" b="0" i="0" u="none" strike="noStrike" baseline="0" dirty="0">
                <a:solidFill>
                  <a:srgbClr val="000000"/>
                </a:solidFill>
                <a:latin typeface="Nunito Sans" pitchFamily="2" charset="0"/>
              </a:rPr>
              <a:t>8. die </a:t>
            </a:r>
            <a:r>
              <a:rPr lang="de-DE" sz="1800" b="1" i="0" u="none" strike="noStrike" baseline="0" dirty="0">
                <a:solidFill>
                  <a:srgbClr val="000000"/>
                </a:solidFill>
                <a:latin typeface="Nunito Sans" pitchFamily="2" charset="0"/>
              </a:rPr>
              <a:t>Organe </a:t>
            </a:r>
            <a:r>
              <a:rPr lang="de-DE" sz="1800" b="0" i="0" u="none" strike="noStrike" baseline="0" dirty="0">
                <a:solidFill>
                  <a:srgbClr val="000000"/>
                </a:solidFill>
                <a:latin typeface="Nunito Sans" pitchFamily="2" charset="0"/>
              </a:rPr>
              <a:t>des Vereines und ihre </a:t>
            </a:r>
            <a:r>
              <a:rPr lang="de-DE" sz="1800" b="1" i="0" u="none" strike="noStrike" baseline="0" dirty="0">
                <a:solidFill>
                  <a:srgbClr val="000000"/>
                </a:solidFill>
                <a:latin typeface="Nunito Sans" pitchFamily="2" charset="0"/>
              </a:rPr>
              <a:t>Aufgaben</a:t>
            </a:r>
            <a:endParaRPr lang="de-DE" sz="1800" b="0" i="0" u="none" strike="noStrike" baseline="0" dirty="0">
              <a:solidFill>
                <a:srgbClr val="000000"/>
              </a:solidFill>
              <a:latin typeface="Nunito Sans" pitchFamily="2" charset="0"/>
            </a:endParaRPr>
          </a:p>
          <a:p>
            <a:pPr marL="0" indent="0">
              <a:buNone/>
            </a:pPr>
            <a:r>
              <a:rPr lang="de-DE" sz="1800" b="0" i="0" u="none" strike="noStrike" baseline="0" dirty="0">
                <a:solidFill>
                  <a:srgbClr val="000000"/>
                </a:solidFill>
                <a:latin typeface="Nunito Sans" pitchFamily="2" charset="0"/>
              </a:rPr>
              <a:t>9. die </a:t>
            </a:r>
            <a:r>
              <a:rPr lang="de-DE" sz="1800" b="1" i="0" u="none" strike="noStrike" baseline="0" dirty="0">
                <a:solidFill>
                  <a:srgbClr val="000000"/>
                </a:solidFill>
                <a:latin typeface="Nunito Sans" pitchFamily="2" charset="0"/>
              </a:rPr>
              <a:t>Art der Bestellung </a:t>
            </a:r>
            <a:r>
              <a:rPr lang="de-DE" sz="1800" b="0" i="0" u="none" strike="noStrike" baseline="0" dirty="0">
                <a:solidFill>
                  <a:srgbClr val="000000"/>
                </a:solidFill>
                <a:latin typeface="Nunito Sans" pitchFamily="2" charset="0"/>
              </a:rPr>
              <a:t>der Vereinsorgane und Dauer ihrer Funktionsperiode</a:t>
            </a:r>
          </a:p>
          <a:p>
            <a:pPr marL="0" indent="0">
              <a:buNone/>
            </a:pPr>
            <a:r>
              <a:rPr lang="de-DE" sz="1800" b="0" i="0" u="none" strike="noStrike" baseline="0" dirty="0">
                <a:solidFill>
                  <a:srgbClr val="000000"/>
                </a:solidFill>
                <a:latin typeface="Nunito Sans" pitchFamily="2" charset="0"/>
              </a:rPr>
              <a:t>10. Erfordernisse für die gültige </a:t>
            </a:r>
            <a:r>
              <a:rPr lang="de-DE" sz="1800" b="1" i="0" u="none" strike="noStrike" baseline="0" dirty="0">
                <a:solidFill>
                  <a:srgbClr val="000000"/>
                </a:solidFill>
                <a:latin typeface="Nunito Sans" pitchFamily="2" charset="0"/>
              </a:rPr>
              <a:t>Beschlussfassung </a:t>
            </a:r>
            <a:r>
              <a:rPr lang="de-DE" sz="1800" b="0" i="0" u="none" strike="noStrike" baseline="0" dirty="0">
                <a:solidFill>
                  <a:srgbClr val="000000"/>
                </a:solidFill>
                <a:latin typeface="Nunito Sans" pitchFamily="2" charset="0"/>
              </a:rPr>
              <a:t>durch die Vereinsorgane</a:t>
            </a:r>
          </a:p>
          <a:p>
            <a:pPr marL="0" indent="0">
              <a:buNone/>
            </a:pPr>
            <a:r>
              <a:rPr lang="de-DE" sz="1800" b="0" i="0" u="none" strike="noStrike" baseline="0" dirty="0">
                <a:solidFill>
                  <a:srgbClr val="000000"/>
                </a:solidFill>
                <a:latin typeface="Nunito Sans" pitchFamily="2" charset="0"/>
              </a:rPr>
              <a:t>11. Art der </a:t>
            </a:r>
            <a:r>
              <a:rPr lang="de-DE" sz="1800" b="1" i="0" u="none" strike="noStrike" baseline="0" dirty="0">
                <a:solidFill>
                  <a:srgbClr val="000000"/>
                </a:solidFill>
                <a:latin typeface="Nunito Sans" pitchFamily="2" charset="0"/>
              </a:rPr>
              <a:t>Schlichtung </a:t>
            </a:r>
            <a:r>
              <a:rPr lang="de-DE" sz="1800" b="0" i="0" u="none" strike="noStrike" baseline="0" dirty="0">
                <a:solidFill>
                  <a:srgbClr val="000000"/>
                </a:solidFill>
                <a:latin typeface="Nunito Sans" pitchFamily="2" charset="0"/>
              </a:rPr>
              <a:t>von Streitigkeiten aus dem Vereinsverhältnis</a:t>
            </a:r>
          </a:p>
          <a:p>
            <a:pPr marL="0" indent="0">
              <a:buNone/>
            </a:pPr>
            <a:r>
              <a:rPr lang="de-DE" sz="1800" b="0" i="0" u="none" strike="noStrike" baseline="0" dirty="0">
                <a:solidFill>
                  <a:srgbClr val="000000"/>
                </a:solidFill>
                <a:latin typeface="Nunito Sans" pitchFamily="2" charset="0"/>
              </a:rPr>
              <a:t>12. Bestimmungen über die freiwillige </a:t>
            </a:r>
            <a:r>
              <a:rPr lang="de-DE" sz="1800" b="1" i="0" u="none" strike="noStrike" baseline="0" dirty="0">
                <a:solidFill>
                  <a:srgbClr val="000000"/>
                </a:solidFill>
                <a:latin typeface="Nunito Sans" pitchFamily="2" charset="0"/>
              </a:rPr>
              <a:t>Auflösung </a:t>
            </a:r>
            <a:r>
              <a:rPr lang="de-DE" sz="1800" b="0" i="0" u="none" strike="noStrike" baseline="0" dirty="0">
                <a:solidFill>
                  <a:srgbClr val="000000"/>
                </a:solidFill>
                <a:latin typeface="Nunito Sans" pitchFamily="2" charset="0"/>
              </a:rPr>
              <a:t>des Vereines und die </a:t>
            </a:r>
            <a:r>
              <a:rPr lang="de-DE" sz="1800" b="1" i="0" u="none" strike="noStrike" baseline="0" dirty="0">
                <a:solidFill>
                  <a:srgbClr val="000000"/>
                </a:solidFill>
                <a:latin typeface="Nunito Sans" pitchFamily="2" charset="0"/>
              </a:rPr>
              <a:t>Verwertung </a:t>
            </a:r>
            <a:r>
              <a:rPr lang="de-DE" sz="1800" b="0" i="0" u="none" strike="noStrike" baseline="0" dirty="0">
                <a:solidFill>
                  <a:srgbClr val="000000"/>
                </a:solidFill>
                <a:latin typeface="Nunito Sans" pitchFamily="2" charset="0"/>
              </a:rPr>
              <a:t>des</a:t>
            </a:r>
            <a:br>
              <a:rPr lang="de-DE" sz="1800" b="0" i="0" u="none" strike="noStrike" baseline="0" dirty="0">
                <a:solidFill>
                  <a:srgbClr val="000000"/>
                </a:solidFill>
                <a:latin typeface="Nunito Sans" pitchFamily="2" charset="0"/>
              </a:rPr>
            </a:br>
            <a:r>
              <a:rPr lang="de-DE" sz="1800" b="0" i="0" u="none" strike="noStrike" baseline="0" dirty="0">
                <a:solidFill>
                  <a:srgbClr val="000000"/>
                </a:solidFill>
                <a:latin typeface="Nunito Sans" pitchFamily="2" charset="0"/>
              </a:rPr>
              <a:t>      Vereinsvermögens nach seiner Auflösung</a:t>
            </a:r>
          </a:p>
          <a:p>
            <a:endParaRPr lang="de-DE" dirty="0"/>
          </a:p>
        </p:txBody>
      </p:sp>
    </p:spTree>
    <p:extLst>
      <p:ext uri="{BB962C8B-B14F-4D97-AF65-F5344CB8AC3E}">
        <p14:creationId xmlns:p14="http://schemas.microsoft.com/office/powerpoint/2010/main" val="63191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BE9FA-BA34-925B-DE59-8F9A7D28B182}"/>
              </a:ext>
            </a:extLst>
          </p:cNvPr>
          <p:cNvSpPr>
            <a:spLocks noGrp="1"/>
          </p:cNvSpPr>
          <p:nvPr>
            <p:ph type="title"/>
          </p:nvPr>
        </p:nvSpPr>
        <p:spPr/>
        <p:txBody>
          <a:bodyPr/>
          <a:lstStyle/>
          <a:p>
            <a:r>
              <a:rPr lang="de-DE" dirty="0"/>
              <a:t>Die Organe des Vereins</a:t>
            </a:r>
          </a:p>
        </p:txBody>
      </p:sp>
      <p:sp>
        <p:nvSpPr>
          <p:cNvPr id="3" name="Inhaltsplatzhalter 2">
            <a:extLst>
              <a:ext uri="{FF2B5EF4-FFF2-40B4-BE49-F238E27FC236}">
                <a16:creationId xmlns:a16="http://schemas.microsoft.com/office/drawing/2014/main" id="{4D09220E-66AC-C70F-0006-2B90A5B4C355}"/>
              </a:ext>
            </a:extLst>
          </p:cNvPr>
          <p:cNvSpPr>
            <a:spLocks noGrp="1"/>
          </p:cNvSpPr>
          <p:nvPr>
            <p:ph idx="1"/>
          </p:nvPr>
        </p:nvSpPr>
        <p:spPr/>
        <p:txBody>
          <a:bodyPr/>
          <a:lstStyle/>
          <a:p>
            <a:pPr marL="0" indent="0">
              <a:buNone/>
            </a:pPr>
            <a:r>
              <a:rPr lang="de-DE" sz="1800" b="0" i="0" u="none" strike="noStrike" baseline="0" dirty="0">
                <a:solidFill>
                  <a:srgbClr val="000000"/>
                </a:solidFill>
                <a:latin typeface="Nunito Sans" pitchFamily="2" charset="0"/>
              </a:rPr>
              <a:t>Damit der Verein als juristische Person handeln kann, bedarf er </a:t>
            </a:r>
            <a:r>
              <a:rPr lang="de-DE" sz="1800" b="1" i="0" u="none" strike="noStrike" baseline="0" dirty="0">
                <a:solidFill>
                  <a:srgbClr val="3E654F"/>
                </a:solidFill>
                <a:latin typeface="Nunito Sans" pitchFamily="2" charset="0"/>
              </a:rPr>
              <a:t>natürlicher Personen</a:t>
            </a:r>
            <a:r>
              <a:rPr lang="de-DE" sz="1800" b="0" i="0" u="none" strike="noStrike" baseline="0" dirty="0">
                <a:solidFill>
                  <a:srgbClr val="000000"/>
                </a:solidFill>
                <a:latin typeface="Nunito Sans" pitchFamily="2" charset="0"/>
              </a:rPr>
              <a:t>, den Vereinsorganen. </a:t>
            </a:r>
            <a:br>
              <a:rPr lang="de-DE" sz="1800" b="0" i="0" u="none" strike="noStrike" baseline="0" dirty="0">
                <a:solidFill>
                  <a:srgbClr val="000000"/>
                </a:solidFill>
                <a:latin typeface="Nunito Sans" pitchFamily="2" charset="0"/>
              </a:rPr>
            </a:br>
            <a:r>
              <a:rPr lang="de-DE" sz="1800" b="0" i="0" u="none" strike="noStrike" baseline="0" dirty="0">
                <a:solidFill>
                  <a:srgbClr val="000000"/>
                </a:solidFill>
                <a:latin typeface="Nunito Sans" pitchFamily="2" charset="0"/>
              </a:rPr>
              <a:t>Den </a:t>
            </a:r>
            <a:r>
              <a:rPr lang="de-DE" sz="1800" b="1" i="0" u="none" strike="noStrike" baseline="0" dirty="0">
                <a:solidFill>
                  <a:srgbClr val="3E654F"/>
                </a:solidFill>
                <a:latin typeface="Nunito Sans" pitchFamily="2" charset="0"/>
              </a:rPr>
              <a:t>Statuten</a:t>
            </a:r>
            <a:r>
              <a:rPr lang="de-DE" sz="1800" b="1" i="0" u="none" strike="noStrike" baseline="0" dirty="0">
                <a:solidFill>
                  <a:srgbClr val="000000"/>
                </a:solidFill>
                <a:latin typeface="Nunito Sans" pitchFamily="2" charset="0"/>
              </a:rPr>
              <a:t> </a:t>
            </a:r>
            <a:r>
              <a:rPr lang="de-DE" sz="1800" b="0" i="0" u="none" strike="noStrike" baseline="0" dirty="0">
                <a:solidFill>
                  <a:srgbClr val="000000"/>
                </a:solidFill>
                <a:latin typeface="Nunito Sans" pitchFamily="2" charset="0"/>
              </a:rPr>
              <a:t>müssen die Vereinsorgane zu entnehmen sein. </a:t>
            </a:r>
          </a:p>
          <a:p>
            <a:pPr marL="0" indent="0">
              <a:buNone/>
            </a:pPr>
            <a:endParaRPr lang="de-DE" sz="1000" b="0" i="0" u="none" strike="noStrike" baseline="0" dirty="0">
              <a:solidFill>
                <a:srgbClr val="000000"/>
              </a:solidFill>
              <a:latin typeface="Nunito Sans" pitchFamily="2" charset="0"/>
            </a:endParaRPr>
          </a:p>
          <a:p>
            <a:pPr marL="0" indent="0">
              <a:buNone/>
            </a:pPr>
            <a:r>
              <a:rPr lang="de-DE" sz="1800" b="0" i="0" u="none" strike="noStrike" baseline="0" dirty="0">
                <a:solidFill>
                  <a:srgbClr val="000000"/>
                </a:solidFill>
                <a:latin typeface="Nunito Sans" pitchFamily="2" charset="0"/>
              </a:rPr>
              <a:t>Grundsätzlich Gestaltungsfreiheit, aber gesetzliche </a:t>
            </a:r>
            <a:r>
              <a:rPr lang="de-DE" sz="1800" b="1" i="0" u="none" strike="noStrike" baseline="0" dirty="0">
                <a:solidFill>
                  <a:srgbClr val="3E654F"/>
                </a:solidFill>
                <a:latin typeface="Nunito Sans" pitchFamily="2" charset="0"/>
              </a:rPr>
              <a:t>Mindestorgane</a:t>
            </a:r>
            <a:r>
              <a:rPr lang="de-DE" sz="1800" b="0" i="0" u="none" strike="noStrike" baseline="0" dirty="0">
                <a:solidFill>
                  <a:srgbClr val="000000"/>
                </a:solidFill>
                <a:latin typeface="Nunito Sans" pitchFamily="2" charset="0"/>
              </a:rPr>
              <a:t>:</a:t>
            </a:r>
          </a:p>
          <a:p>
            <a:r>
              <a:rPr lang="de-DE" sz="1800" b="1" i="0" u="none" strike="noStrike" baseline="0" dirty="0">
                <a:solidFill>
                  <a:srgbClr val="000000"/>
                </a:solidFill>
                <a:latin typeface="Nunito Sans" pitchFamily="2" charset="0"/>
              </a:rPr>
              <a:t>Mitgliederversammlung </a:t>
            </a:r>
            <a:r>
              <a:rPr lang="de-DE" sz="1800" b="0" i="0" u="none" strike="noStrike" baseline="0" dirty="0">
                <a:solidFill>
                  <a:srgbClr val="000000"/>
                </a:solidFill>
                <a:latin typeface="Nunito Sans" pitchFamily="2" charset="0"/>
              </a:rPr>
              <a:t>(„Generalversammlung“, zumind</a:t>
            </a:r>
            <a:r>
              <a:rPr lang="de-DE" sz="1800" dirty="0">
                <a:solidFill>
                  <a:srgbClr val="000000"/>
                </a:solidFill>
                <a:latin typeface="Nunito Sans" pitchFamily="2" charset="0"/>
              </a:rPr>
              <a:t>est</a:t>
            </a:r>
            <a:r>
              <a:rPr lang="de-DE" sz="1800" b="0" i="0" u="none" strike="noStrike" baseline="0" dirty="0">
                <a:solidFill>
                  <a:srgbClr val="000000"/>
                </a:solidFill>
                <a:latin typeface="Nunito Sans" pitchFamily="2" charset="0"/>
              </a:rPr>
              <a:t> alle fünf Jahre einzuberufen), </a:t>
            </a:r>
          </a:p>
          <a:p>
            <a:r>
              <a:rPr lang="de-DE" sz="1800" b="1" i="0" u="none" strike="noStrike" baseline="0" dirty="0">
                <a:solidFill>
                  <a:srgbClr val="000000"/>
                </a:solidFill>
                <a:latin typeface="Nunito Sans" pitchFamily="2" charset="0"/>
              </a:rPr>
              <a:t>Leitungsorgan </a:t>
            </a:r>
            <a:r>
              <a:rPr lang="de-DE" sz="1800" b="0" i="0" u="none" strike="noStrike" baseline="0" dirty="0">
                <a:solidFill>
                  <a:srgbClr val="000000"/>
                </a:solidFill>
                <a:latin typeface="Nunito Sans" pitchFamily="2" charset="0"/>
              </a:rPr>
              <a:t>(„Vorstand“, Führung der Vereinsgeschäfte und Vertretung nach außen, mindestens zwei Personen), </a:t>
            </a:r>
          </a:p>
          <a:p>
            <a:r>
              <a:rPr lang="de-DE" sz="1800" b="1" i="0" u="none" strike="noStrike" baseline="0" dirty="0">
                <a:solidFill>
                  <a:srgbClr val="000000"/>
                </a:solidFill>
                <a:latin typeface="Nunito Sans" pitchFamily="2" charset="0"/>
              </a:rPr>
              <a:t>Rechnungsprüfer </a:t>
            </a:r>
            <a:r>
              <a:rPr lang="de-DE" sz="1800" b="0" i="0" u="none" strike="noStrike" baseline="0" dirty="0">
                <a:solidFill>
                  <a:srgbClr val="000000"/>
                </a:solidFill>
                <a:latin typeface="Nunito Sans" pitchFamily="2" charset="0"/>
              </a:rPr>
              <a:t>(mind. </a:t>
            </a:r>
            <a:r>
              <a:rPr lang="de-DE" sz="1800" dirty="0">
                <a:solidFill>
                  <a:srgbClr val="000000"/>
                </a:solidFill>
                <a:latin typeface="Nunito Sans" pitchFamily="2" charset="0"/>
              </a:rPr>
              <a:t>zwei Personen</a:t>
            </a:r>
            <a:r>
              <a:rPr lang="de-DE" sz="1800" b="0" i="0" u="none" strike="noStrike" baseline="0" dirty="0">
                <a:solidFill>
                  <a:srgbClr val="000000"/>
                </a:solidFill>
                <a:latin typeface="Nunito Sans" pitchFamily="2" charset="0"/>
              </a:rPr>
              <a:t>, unabhängig, unbefangen, Auswahl durch Mitgliederversammlung),</a:t>
            </a:r>
          </a:p>
          <a:p>
            <a:r>
              <a:rPr lang="de-DE" sz="1800" b="1" i="0" u="none" strike="noStrike" baseline="0" dirty="0">
                <a:solidFill>
                  <a:srgbClr val="000000"/>
                </a:solidFill>
                <a:latin typeface="Nunito Sans" pitchFamily="2" charset="0"/>
              </a:rPr>
              <a:t>Schiedsgericht </a:t>
            </a:r>
            <a:r>
              <a:rPr lang="de-DE" sz="1800" dirty="0">
                <a:solidFill>
                  <a:srgbClr val="000000"/>
                </a:solidFill>
                <a:latin typeface="Nunito Sans" pitchFamily="2" charset="0"/>
              </a:rPr>
              <a:t>(Streitigkeiten aus dem Vereinsverhältnis, mind. zwei Personen, unbefangen)</a:t>
            </a:r>
            <a:endParaRPr lang="de-DE" dirty="0"/>
          </a:p>
        </p:txBody>
      </p:sp>
    </p:spTree>
    <p:extLst>
      <p:ext uri="{BB962C8B-B14F-4D97-AF65-F5344CB8AC3E}">
        <p14:creationId xmlns:p14="http://schemas.microsoft.com/office/powerpoint/2010/main" val="58163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BFF5F-75B6-F865-60A4-16EB3CF72DAA}"/>
              </a:ext>
            </a:extLst>
          </p:cNvPr>
          <p:cNvSpPr>
            <a:spLocks noGrp="1"/>
          </p:cNvSpPr>
          <p:nvPr>
            <p:ph type="title"/>
          </p:nvPr>
        </p:nvSpPr>
        <p:spPr/>
        <p:txBody>
          <a:bodyPr/>
          <a:lstStyle/>
          <a:p>
            <a:r>
              <a:rPr lang="de-DE" dirty="0"/>
              <a:t>Die Mitgliederversammlung</a:t>
            </a:r>
          </a:p>
        </p:txBody>
      </p:sp>
      <p:sp>
        <p:nvSpPr>
          <p:cNvPr id="3" name="Inhaltsplatzhalter 2">
            <a:extLst>
              <a:ext uri="{FF2B5EF4-FFF2-40B4-BE49-F238E27FC236}">
                <a16:creationId xmlns:a16="http://schemas.microsoft.com/office/drawing/2014/main" id="{16FD0FAF-2BDA-9304-E32D-D9AE8B67E5BA}"/>
              </a:ext>
            </a:extLst>
          </p:cNvPr>
          <p:cNvSpPr>
            <a:spLocks noGrp="1"/>
          </p:cNvSpPr>
          <p:nvPr>
            <p:ph idx="1"/>
          </p:nvPr>
        </p:nvSpPr>
        <p:spPr>
          <a:xfrm>
            <a:off x="838200" y="1921563"/>
            <a:ext cx="10229491" cy="4530726"/>
          </a:xfrm>
        </p:spPr>
        <p:txBody>
          <a:bodyPr/>
          <a:lstStyle/>
          <a:p>
            <a:r>
              <a:rPr lang="de-DE" sz="1800" b="0" i="0" u="none" strike="noStrike" baseline="0" dirty="0">
                <a:solidFill>
                  <a:srgbClr val="000000"/>
                </a:solidFill>
                <a:latin typeface="Nunito Sans" pitchFamily="2" charset="0"/>
              </a:rPr>
              <a:t>ist das </a:t>
            </a:r>
            <a:r>
              <a:rPr lang="de-DE" sz="1800" b="1" i="0" u="none" strike="noStrike" baseline="0" dirty="0">
                <a:solidFill>
                  <a:srgbClr val="3E654F"/>
                </a:solidFill>
                <a:latin typeface="Nunito Sans" pitchFamily="2" charset="0"/>
              </a:rPr>
              <a:t>höchste Organ </a:t>
            </a:r>
            <a:r>
              <a:rPr lang="de-DE" sz="1800" b="0" i="0" u="none" strike="noStrike" baseline="0" dirty="0">
                <a:solidFill>
                  <a:srgbClr val="000000"/>
                </a:solidFill>
                <a:latin typeface="Nunito Sans" pitchFamily="2" charset="0"/>
              </a:rPr>
              <a:t>eines Vereins </a:t>
            </a:r>
            <a:br>
              <a:rPr lang="de-DE" sz="1800" b="0" i="0" u="none" strike="noStrike" baseline="0" dirty="0">
                <a:solidFill>
                  <a:srgbClr val="000000"/>
                </a:solidFill>
                <a:latin typeface="Nunito Sans" pitchFamily="2" charset="0"/>
              </a:rPr>
            </a:br>
            <a:r>
              <a:rPr lang="de-DE" sz="1800" b="0" i="0" u="none" strike="noStrike" baseline="0" dirty="0">
                <a:solidFill>
                  <a:srgbClr val="000000"/>
                </a:solidFill>
                <a:latin typeface="Nunito Sans" pitchFamily="2" charset="0"/>
              </a:rPr>
              <a:t>(die Gültigkeit von Beschlüssen der Mitgliederversammlung kann nicht von der Zustimmung eines anderen Organs abhängig gemacht werden)</a:t>
            </a:r>
          </a:p>
          <a:p>
            <a:r>
              <a:rPr lang="de-DE" sz="1800" b="0" i="0" u="none" strike="noStrike" baseline="0" dirty="0">
                <a:solidFill>
                  <a:srgbClr val="000000"/>
                </a:solidFill>
                <a:latin typeface="Nunito Sans" pitchFamily="2" charset="0"/>
              </a:rPr>
              <a:t>dient der gemeinsamen Willensbildung der Mitglieder</a:t>
            </a:r>
          </a:p>
          <a:p>
            <a:r>
              <a:rPr lang="de-DE" sz="1800" b="0" i="0" u="none" strike="noStrike" baseline="0" dirty="0">
                <a:solidFill>
                  <a:srgbClr val="000000"/>
                </a:solidFill>
                <a:latin typeface="Nunito Sans" pitchFamily="2" charset="0"/>
              </a:rPr>
              <a:t>es muss zumindest </a:t>
            </a:r>
            <a:r>
              <a:rPr lang="de-DE" sz="1800" b="1" i="0" u="none" strike="noStrike" baseline="0" dirty="0">
                <a:solidFill>
                  <a:srgbClr val="3E654F"/>
                </a:solidFill>
                <a:latin typeface="Nunito Sans" pitchFamily="2" charset="0"/>
              </a:rPr>
              <a:t>alle fünf Jahre </a:t>
            </a:r>
            <a:r>
              <a:rPr lang="de-DE" sz="1800" b="0" i="0" u="none" strike="noStrike" baseline="0" dirty="0">
                <a:solidFill>
                  <a:srgbClr val="000000"/>
                </a:solidFill>
                <a:latin typeface="Nunito Sans" pitchFamily="2" charset="0"/>
              </a:rPr>
              <a:t>eine Versammlung stattfinden</a:t>
            </a:r>
          </a:p>
          <a:p>
            <a:r>
              <a:rPr lang="de-DE" sz="1800" dirty="0">
                <a:solidFill>
                  <a:srgbClr val="000000"/>
                </a:solidFill>
                <a:latin typeface="Nunito Sans" pitchFamily="2" charset="0"/>
              </a:rPr>
              <a:t>mindestens </a:t>
            </a:r>
            <a:r>
              <a:rPr lang="de-DE" sz="1800" b="1" dirty="0">
                <a:solidFill>
                  <a:srgbClr val="3E654F"/>
                </a:solidFill>
                <a:latin typeface="Nunito Sans" pitchFamily="2" charset="0"/>
              </a:rPr>
              <a:t>ein Zehntel </a:t>
            </a:r>
            <a:r>
              <a:rPr lang="de-DE" sz="1800" dirty="0">
                <a:solidFill>
                  <a:srgbClr val="000000"/>
                </a:solidFill>
                <a:latin typeface="Nunito Sans" pitchFamily="2" charset="0"/>
              </a:rPr>
              <a:t>der Mitglieder kann vom Leitungsorgan die Einberufung einer Mitgliederversammlung verlangen</a:t>
            </a:r>
          </a:p>
          <a:p>
            <a:r>
              <a:rPr lang="de-DE" sz="1800" dirty="0">
                <a:solidFill>
                  <a:srgbClr val="000000"/>
                </a:solidFill>
                <a:latin typeface="Nunito Sans" pitchFamily="2" charset="0"/>
              </a:rPr>
              <a:t>Bestellung der Rechnungsprüfer</a:t>
            </a:r>
            <a:endParaRPr lang="de-DE" sz="1800" b="0" i="0" u="none" strike="noStrike" baseline="0" dirty="0">
              <a:solidFill>
                <a:srgbClr val="000000"/>
              </a:solidFill>
              <a:latin typeface="Nunito Sans" pitchFamily="2" charset="0"/>
            </a:endParaRPr>
          </a:p>
          <a:p>
            <a:r>
              <a:rPr lang="de-DE" sz="1800" i="0" u="none" strike="noStrike" baseline="0" dirty="0">
                <a:solidFill>
                  <a:srgbClr val="000000"/>
                </a:solidFill>
                <a:latin typeface="Nunito Sans" pitchFamily="2" charset="0"/>
              </a:rPr>
              <a:t>Die Statuten regeln die Erfordernisse für eine gültige </a:t>
            </a:r>
            <a:r>
              <a:rPr lang="de-DE" sz="1800" dirty="0">
                <a:solidFill>
                  <a:srgbClr val="000000"/>
                </a:solidFill>
                <a:latin typeface="Nunito Sans" pitchFamily="2" charset="0"/>
              </a:rPr>
              <a:t>Beschlussfassung </a:t>
            </a:r>
            <a:br>
              <a:rPr lang="de-DE" sz="1800" dirty="0">
                <a:solidFill>
                  <a:srgbClr val="000000"/>
                </a:solidFill>
                <a:latin typeface="Nunito Sans" pitchFamily="2" charset="0"/>
              </a:rPr>
            </a:br>
            <a:r>
              <a:rPr lang="de-DE" sz="1800" i="0" u="none" strike="noStrike" baseline="0" dirty="0">
                <a:solidFill>
                  <a:srgbClr val="000000"/>
                </a:solidFill>
                <a:latin typeface="Nunito Sans" pitchFamily="2" charset="0"/>
              </a:rPr>
              <a:t>(</a:t>
            </a:r>
            <a:r>
              <a:rPr lang="de-DE" sz="1800" b="1" i="0" u="none" strike="noStrike" baseline="0" dirty="0">
                <a:solidFill>
                  <a:srgbClr val="3E654F"/>
                </a:solidFill>
                <a:latin typeface="Nunito Sans" pitchFamily="2" charset="0"/>
              </a:rPr>
              <a:t>Grundsatz: </a:t>
            </a:r>
            <a:r>
              <a:rPr lang="de-DE" sz="1800" b="0" i="0" u="none" strike="noStrike" baseline="0" dirty="0">
                <a:solidFill>
                  <a:srgbClr val="000000"/>
                </a:solidFill>
                <a:latin typeface="Nunito Sans" pitchFamily="2" charset="0"/>
              </a:rPr>
              <a:t>Im Zweifel entscheidet die Mitgliederversammlung)</a:t>
            </a:r>
          </a:p>
          <a:p>
            <a:pPr marL="0" indent="0">
              <a:buNone/>
            </a:pPr>
            <a:endParaRPr lang="de-DE" sz="1800" b="0" i="0" u="none" strike="noStrike" baseline="0" dirty="0">
              <a:solidFill>
                <a:srgbClr val="000000"/>
              </a:solidFill>
              <a:latin typeface="Nunito Sans" pitchFamily="2" charset="0"/>
            </a:endParaRPr>
          </a:p>
          <a:p>
            <a:endParaRPr lang="de-DE" sz="1800" b="0" i="0" u="none" strike="noStrike" baseline="0" dirty="0">
              <a:solidFill>
                <a:srgbClr val="000000"/>
              </a:solidFill>
              <a:latin typeface="Nunito Sans" pitchFamily="2" charset="0"/>
            </a:endParaRPr>
          </a:p>
          <a:p>
            <a:endParaRPr lang="de-DE" sz="1800" b="0" i="0" u="none" strike="noStrike" baseline="0" dirty="0">
              <a:solidFill>
                <a:srgbClr val="000000"/>
              </a:solidFill>
              <a:latin typeface="Nunito Sans" pitchFamily="2" charset="0"/>
            </a:endParaRPr>
          </a:p>
          <a:p>
            <a:pPr marL="0" indent="0">
              <a:buNone/>
            </a:pPr>
            <a:endParaRPr lang="de-DE" dirty="0"/>
          </a:p>
        </p:txBody>
      </p:sp>
    </p:spTree>
    <p:extLst>
      <p:ext uri="{BB962C8B-B14F-4D97-AF65-F5344CB8AC3E}">
        <p14:creationId xmlns:p14="http://schemas.microsoft.com/office/powerpoint/2010/main" val="153286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F7857-9217-7BED-15E7-EE0EF0DA9AC0}"/>
              </a:ext>
            </a:extLst>
          </p:cNvPr>
          <p:cNvSpPr>
            <a:spLocks noGrp="1"/>
          </p:cNvSpPr>
          <p:nvPr>
            <p:ph type="title"/>
          </p:nvPr>
        </p:nvSpPr>
        <p:spPr/>
        <p:txBody>
          <a:bodyPr/>
          <a:lstStyle/>
          <a:p>
            <a:r>
              <a:rPr lang="de-DE" dirty="0"/>
              <a:t>Die Rechnungsprüfer</a:t>
            </a:r>
          </a:p>
        </p:txBody>
      </p:sp>
      <p:sp>
        <p:nvSpPr>
          <p:cNvPr id="3" name="Inhaltsplatzhalter 2">
            <a:extLst>
              <a:ext uri="{FF2B5EF4-FFF2-40B4-BE49-F238E27FC236}">
                <a16:creationId xmlns:a16="http://schemas.microsoft.com/office/drawing/2014/main" id="{652132A3-0FB7-F79C-FE31-8F11B136127F}"/>
              </a:ext>
            </a:extLst>
          </p:cNvPr>
          <p:cNvSpPr>
            <a:spLocks noGrp="1"/>
          </p:cNvSpPr>
          <p:nvPr>
            <p:ph idx="1"/>
          </p:nvPr>
        </p:nvSpPr>
        <p:spPr/>
        <p:txBody>
          <a:bodyPr>
            <a:normAutofit/>
          </a:bodyPr>
          <a:lstStyle/>
          <a:p>
            <a:r>
              <a:rPr lang="de-DE" sz="1800" b="0" i="0" u="none" strike="noStrike" baseline="0" dirty="0">
                <a:solidFill>
                  <a:srgbClr val="000000"/>
                </a:solidFill>
                <a:latin typeface="Nunito Sans" pitchFamily="2" charset="0"/>
              </a:rPr>
              <a:t>Gesetzlich verpflichtend für jeden Verein</a:t>
            </a:r>
            <a:endParaRPr lang="de-DE" sz="1800" dirty="0">
              <a:solidFill>
                <a:srgbClr val="000000"/>
              </a:solidFill>
              <a:latin typeface="Nunito Sans" pitchFamily="2" charset="0"/>
            </a:endParaRPr>
          </a:p>
          <a:p>
            <a:r>
              <a:rPr lang="de-DE" sz="1800" b="0" i="0" u="none" strike="noStrike" baseline="0" dirty="0">
                <a:solidFill>
                  <a:srgbClr val="000000"/>
                </a:solidFill>
                <a:latin typeface="Nunito Sans" pitchFamily="2" charset="0"/>
              </a:rPr>
              <a:t>zumindest </a:t>
            </a:r>
            <a:r>
              <a:rPr lang="de-DE" sz="1800" b="1" i="0" u="none" strike="noStrike" baseline="0" dirty="0">
                <a:solidFill>
                  <a:srgbClr val="3E654F"/>
                </a:solidFill>
                <a:latin typeface="Nunito Sans" pitchFamily="2" charset="0"/>
              </a:rPr>
              <a:t>zwei natürliche Personen</a:t>
            </a:r>
            <a:r>
              <a:rPr lang="de-DE" sz="1800" i="0" u="none" strike="noStrike" baseline="0" dirty="0">
                <a:solidFill>
                  <a:srgbClr val="000000"/>
                </a:solidFill>
                <a:latin typeface="Nunito Sans" pitchFamily="2" charset="0"/>
              </a:rPr>
              <a:t>,</a:t>
            </a:r>
            <a:r>
              <a:rPr lang="de-DE" sz="1800" b="1" i="0" u="none" strike="noStrike" baseline="0" dirty="0">
                <a:solidFill>
                  <a:srgbClr val="000000"/>
                </a:solidFill>
                <a:latin typeface="Nunito Sans" pitchFamily="2" charset="0"/>
              </a:rPr>
              <a:t> </a:t>
            </a:r>
            <a:r>
              <a:rPr lang="de-DE" sz="1800" b="0" u="none" strike="noStrike" baseline="0" dirty="0">
                <a:solidFill>
                  <a:srgbClr val="000000"/>
                </a:solidFill>
                <a:latin typeface="Nunito Sans" pitchFamily="2" charset="0"/>
              </a:rPr>
              <a:t>können auch vereinsfremd sein</a:t>
            </a:r>
          </a:p>
          <a:p>
            <a:r>
              <a:rPr lang="de-DE" sz="1800" b="0" i="0" u="none" strike="noStrike" baseline="0" dirty="0">
                <a:solidFill>
                  <a:srgbClr val="000000"/>
                </a:solidFill>
                <a:latin typeface="Nunito Sans" pitchFamily="2" charset="0"/>
              </a:rPr>
              <a:t>Bestellung durch die Mitgliederversammlung</a:t>
            </a:r>
          </a:p>
          <a:p>
            <a:r>
              <a:rPr lang="de-DE" sz="1800" b="0" i="0" u="none" strike="noStrike" baseline="0" dirty="0">
                <a:solidFill>
                  <a:srgbClr val="000000"/>
                </a:solidFill>
                <a:latin typeface="Nunito Sans" pitchFamily="2" charset="0"/>
              </a:rPr>
              <a:t>Der Rechnungsprüfer übernimmt eine gewisse </a:t>
            </a:r>
            <a:r>
              <a:rPr lang="de-DE" sz="1800" b="1" i="0" u="none" strike="noStrike" baseline="0" dirty="0">
                <a:solidFill>
                  <a:srgbClr val="3E654F"/>
                </a:solidFill>
                <a:latin typeface="Nunito Sans" pitchFamily="2" charset="0"/>
              </a:rPr>
              <a:t>Verantwortung</a:t>
            </a:r>
            <a:r>
              <a:rPr lang="de-DE" sz="1800" b="1" i="0" u="none" strike="noStrike" baseline="0" dirty="0">
                <a:solidFill>
                  <a:srgbClr val="000000"/>
                </a:solidFill>
                <a:latin typeface="Nunito Sans" pitchFamily="2" charset="0"/>
              </a:rPr>
              <a:t> </a:t>
            </a:r>
            <a:r>
              <a:rPr lang="de-DE" sz="1800" b="1" i="0" u="none" strike="noStrike" baseline="0" dirty="0">
                <a:solidFill>
                  <a:srgbClr val="3E654F"/>
                </a:solidFill>
                <a:latin typeface="Nunito Sans" pitchFamily="2" charset="0"/>
              </a:rPr>
              <a:t>und Haftung </a:t>
            </a:r>
            <a:r>
              <a:rPr lang="de-DE" sz="1800" dirty="0">
                <a:solidFill>
                  <a:srgbClr val="000000"/>
                </a:solidFill>
                <a:latin typeface="Nunito Sans" pitchFamily="2" charset="0"/>
              </a:rPr>
              <a:t>und </a:t>
            </a:r>
            <a:r>
              <a:rPr lang="de-DE" sz="1800" b="0" i="0" u="none" strike="noStrike" baseline="0" dirty="0">
                <a:solidFill>
                  <a:srgbClr val="000000"/>
                </a:solidFill>
                <a:latin typeface="Nunito Sans" pitchFamily="2" charset="0"/>
              </a:rPr>
              <a:t>sollte daher über die notwendigen Kenntnisse verfügen, um seinen gesetzlichen uns statuarischen Verpflichtungen nachkommen zu können.</a:t>
            </a:r>
          </a:p>
          <a:p>
            <a:r>
              <a:rPr lang="de-DE" sz="1800" dirty="0">
                <a:solidFill>
                  <a:srgbClr val="000000"/>
                </a:solidFill>
                <a:latin typeface="Nunito Sans" pitchFamily="2" charset="0"/>
              </a:rPr>
              <a:t>Die Rechnungsprüfer überprüfen die Finanzgebarung des Vereins im Hinblick auf die Ordnungsmäßigkeit der Rechnungslegung und die statutengemäße Verwendung der Mittel.</a:t>
            </a:r>
          </a:p>
          <a:p>
            <a:r>
              <a:rPr lang="de-DE" sz="1800" dirty="0">
                <a:solidFill>
                  <a:srgbClr val="000000"/>
                </a:solidFill>
                <a:latin typeface="Nunito Sans" pitchFamily="2" charset="0"/>
              </a:rPr>
              <a:t>Das Leitungsorgan hat den Rechnungsprüfern die erforderlichen Unterlagen vorzulegen und die erforderlichen Auskünfte zu erteilen.</a:t>
            </a:r>
          </a:p>
        </p:txBody>
      </p:sp>
    </p:spTree>
    <p:extLst>
      <p:ext uri="{BB962C8B-B14F-4D97-AF65-F5344CB8AC3E}">
        <p14:creationId xmlns:p14="http://schemas.microsoft.com/office/powerpoint/2010/main" val="331754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27DC1-D463-2432-788F-A77630D10678}"/>
              </a:ext>
            </a:extLst>
          </p:cNvPr>
          <p:cNvSpPr>
            <a:spLocks noGrp="1"/>
          </p:cNvSpPr>
          <p:nvPr>
            <p:ph type="title"/>
          </p:nvPr>
        </p:nvSpPr>
        <p:spPr/>
        <p:txBody>
          <a:bodyPr/>
          <a:lstStyle/>
          <a:p>
            <a:r>
              <a:rPr lang="de-DE" dirty="0"/>
              <a:t>Das Schiedsgericht</a:t>
            </a:r>
          </a:p>
        </p:txBody>
      </p:sp>
      <p:sp>
        <p:nvSpPr>
          <p:cNvPr id="3" name="Inhaltsplatzhalter 2">
            <a:extLst>
              <a:ext uri="{FF2B5EF4-FFF2-40B4-BE49-F238E27FC236}">
                <a16:creationId xmlns:a16="http://schemas.microsoft.com/office/drawing/2014/main" id="{B77856F6-1C45-6864-3F3F-0C051B047224}"/>
              </a:ext>
            </a:extLst>
          </p:cNvPr>
          <p:cNvSpPr>
            <a:spLocks noGrp="1"/>
          </p:cNvSpPr>
          <p:nvPr>
            <p:ph idx="1"/>
          </p:nvPr>
        </p:nvSpPr>
        <p:spPr>
          <a:xfrm>
            <a:off x="838200" y="1825625"/>
            <a:ext cx="10315755" cy="4530726"/>
          </a:xfrm>
        </p:spPr>
        <p:txBody>
          <a:bodyPr>
            <a:normAutofit/>
          </a:bodyPr>
          <a:lstStyle/>
          <a:p>
            <a:r>
              <a:rPr lang="de-DE" sz="1800" b="0" i="0" u="none" strike="noStrike" baseline="0" dirty="0">
                <a:solidFill>
                  <a:srgbClr val="000000"/>
                </a:solidFill>
                <a:latin typeface="Nunito Sans" pitchFamily="2" charset="0"/>
              </a:rPr>
              <a:t>Die interne Streitschlichtung ist in den Statuten zu regeln</a:t>
            </a:r>
          </a:p>
          <a:p>
            <a:r>
              <a:rPr lang="de-DE" sz="1800" b="0" i="0" u="none" strike="noStrike" baseline="0" dirty="0">
                <a:solidFill>
                  <a:srgbClr val="000000"/>
                </a:solidFill>
                <a:latin typeface="Nunito Sans" pitchFamily="2" charset="0"/>
              </a:rPr>
              <a:t>Die Ausgestaltung dieser Schlichtungseinrichtung bleibt den Statuten vorbehalten. </a:t>
            </a:r>
          </a:p>
          <a:p>
            <a:r>
              <a:rPr lang="de-DE" sz="1800" b="1" i="0" u="none" strike="noStrike" baseline="0" dirty="0">
                <a:solidFill>
                  <a:srgbClr val="3E654F"/>
                </a:solidFill>
                <a:latin typeface="Nunito Sans" pitchFamily="2" charset="0"/>
              </a:rPr>
              <a:t>Minimalerfordernisse: </a:t>
            </a:r>
            <a:r>
              <a:rPr lang="de-DE" sz="1800" b="0" i="0" u="none" strike="noStrike" baseline="0" dirty="0">
                <a:solidFill>
                  <a:srgbClr val="000000"/>
                </a:solidFill>
                <a:latin typeface="Nunito Sans" pitchFamily="2" charset="0"/>
              </a:rPr>
              <a:t>Zusammensetzung und Art der Bestellung der Mitglied</a:t>
            </a:r>
            <a:r>
              <a:rPr lang="de-DE" sz="1800" b="0" i="0" u="sng" strike="noStrike" baseline="0" dirty="0">
                <a:solidFill>
                  <a:srgbClr val="000000"/>
                </a:solidFill>
                <a:latin typeface="Nunito Sans" pitchFamily="2" charset="0"/>
              </a:rPr>
              <a:t>er</a:t>
            </a:r>
            <a:r>
              <a:rPr lang="de-DE" sz="1800" b="0" i="0" u="none" strike="noStrike" baseline="0" dirty="0">
                <a:solidFill>
                  <a:srgbClr val="000000"/>
                </a:solidFill>
                <a:latin typeface="Nunito Sans" pitchFamily="2" charset="0"/>
              </a:rPr>
              <a:t> des Schiedsgerichts; zumindest zwei Personen </a:t>
            </a:r>
          </a:p>
          <a:p>
            <a:r>
              <a:rPr lang="de-DE" sz="1800" dirty="0">
                <a:solidFill>
                  <a:srgbClr val="000000"/>
                </a:solidFill>
                <a:latin typeface="Nunito Sans" pitchFamily="2" charset="0"/>
              </a:rPr>
              <a:t>Vor Anrufung der ordentlichen Gerichte ist der vereinsinterne Instanzenzug auszuschöpfen, die Reihenfolge </a:t>
            </a:r>
            <a:r>
              <a:rPr lang="de-DE" sz="1800" i="1" dirty="0">
                <a:solidFill>
                  <a:srgbClr val="3E654F"/>
                </a:solidFill>
                <a:latin typeface="Nunito Sans" pitchFamily="2" charset="0"/>
              </a:rPr>
              <a:t>vereinsinterne Schlichtungsinstanz &gt; Gericht </a:t>
            </a:r>
            <a:r>
              <a:rPr lang="de-DE" sz="1800" dirty="0">
                <a:solidFill>
                  <a:srgbClr val="000000"/>
                </a:solidFill>
                <a:latin typeface="Nunito Sans" pitchFamily="2" charset="0"/>
              </a:rPr>
              <a:t>muss eingehalten und kann nicht übersprungen werden</a:t>
            </a:r>
            <a:endParaRPr lang="de-DE" sz="1800" b="0" i="0" u="none" strike="noStrike" baseline="0" dirty="0">
              <a:solidFill>
                <a:srgbClr val="000000"/>
              </a:solidFill>
              <a:latin typeface="Nunito Sans" pitchFamily="2" charset="0"/>
            </a:endParaRPr>
          </a:p>
          <a:p>
            <a:r>
              <a:rPr lang="de-DE" sz="1800" b="0" i="0" u="none" strike="noStrike" baseline="0" dirty="0">
                <a:solidFill>
                  <a:srgbClr val="000000"/>
                </a:solidFill>
                <a:latin typeface="Nunito Sans" pitchFamily="2" charset="0"/>
              </a:rPr>
              <a:t>Nach Ablauf von </a:t>
            </a:r>
            <a:r>
              <a:rPr lang="de-DE" sz="1800" b="0" i="1" u="none" strike="noStrike" baseline="0" dirty="0">
                <a:solidFill>
                  <a:srgbClr val="3E654F"/>
                </a:solidFill>
                <a:latin typeface="Nunito Sans" pitchFamily="2" charset="0"/>
              </a:rPr>
              <a:t>6 Monaten</a:t>
            </a:r>
            <a:r>
              <a:rPr lang="de-DE" sz="1800" b="0" i="1" u="none" strike="noStrike" baseline="0" dirty="0">
                <a:solidFill>
                  <a:srgbClr val="000000"/>
                </a:solidFill>
                <a:latin typeface="Nunito Sans" pitchFamily="2" charset="0"/>
              </a:rPr>
              <a:t> </a:t>
            </a:r>
            <a:r>
              <a:rPr lang="de-DE" sz="1800" b="0" u="none" strike="noStrike" baseline="0" dirty="0">
                <a:solidFill>
                  <a:srgbClr val="000000"/>
                </a:solidFill>
                <a:latin typeface="Nunito Sans" pitchFamily="2" charset="0"/>
              </a:rPr>
              <a:t>ab statu</a:t>
            </a:r>
            <a:r>
              <a:rPr lang="de-DE" sz="1800" dirty="0">
                <a:solidFill>
                  <a:srgbClr val="000000"/>
                </a:solidFill>
                <a:latin typeface="Nunito Sans" pitchFamily="2" charset="0"/>
              </a:rPr>
              <a:t>tengemäßer Anrufung der Schlichtungsstelle </a:t>
            </a:r>
            <a:r>
              <a:rPr lang="de-DE" sz="1800" b="0" u="none" strike="noStrike" baseline="0" dirty="0">
                <a:solidFill>
                  <a:srgbClr val="000000"/>
                </a:solidFill>
                <a:latin typeface="Nunito Sans" pitchFamily="2" charset="0"/>
              </a:rPr>
              <a:t>steht der ordentliche Rechtsweg offen</a:t>
            </a:r>
          </a:p>
          <a:p>
            <a:endParaRPr lang="de-DE" sz="1400" b="0" i="0" u="none" strike="noStrike" baseline="0" dirty="0">
              <a:solidFill>
                <a:srgbClr val="000000"/>
              </a:solidFill>
              <a:latin typeface="Nunito Sans" pitchFamily="2" charset="0"/>
            </a:endParaRPr>
          </a:p>
          <a:p>
            <a:r>
              <a:rPr lang="de-DE" sz="1800" b="0" i="0" u="none" strike="noStrike" baseline="0" dirty="0">
                <a:solidFill>
                  <a:srgbClr val="000000"/>
                </a:solidFill>
                <a:latin typeface="Nunito Sans" pitchFamily="2" charset="0"/>
              </a:rPr>
              <a:t>Der Gesetzgeber weist auf zwei Punkte besonders hin: die </a:t>
            </a:r>
            <a:r>
              <a:rPr lang="de-DE" sz="1800" b="1" i="0" u="none" strike="noStrike" baseline="0" dirty="0">
                <a:solidFill>
                  <a:srgbClr val="3E654F"/>
                </a:solidFill>
                <a:latin typeface="Nunito Sans" pitchFamily="2" charset="0"/>
              </a:rPr>
              <a:t>Unbefangenheit</a:t>
            </a:r>
            <a:r>
              <a:rPr lang="de-DE" sz="1800" b="1" i="0" u="none" strike="noStrike" baseline="0" dirty="0">
                <a:solidFill>
                  <a:srgbClr val="000000"/>
                </a:solidFill>
                <a:latin typeface="Nunito Sans" pitchFamily="2" charset="0"/>
              </a:rPr>
              <a:t> </a:t>
            </a:r>
            <a:r>
              <a:rPr lang="de-DE" sz="1800" b="0" i="0" u="none" strike="noStrike" baseline="0" dirty="0">
                <a:solidFill>
                  <a:srgbClr val="000000"/>
                </a:solidFill>
                <a:latin typeface="Nunito Sans" pitchFamily="2" charset="0"/>
              </a:rPr>
              <a:t>und das </a:t>
            </a:r>
            <a:r>
              <a:rPr lang="de-DE" sz="1800" b="1" i="0" u="none" strike="noStrike" baseline="0" dirty="0">
                <a:solidFill>
                  <a:srgbClr val="3E654F"/>
                </a:solidFill>
                <a:latin typeface="Nunito Sans" pitchFamily="2" charset="0"/>
              </a:rPr>
              <a:t>beiderseitige Gehör</a:t>
            </a:r>
            <a:r>
              <a:rPr lang="de-DE" sz="1800" dirty="0">
                <a:solidFill>
                  <a:srgbClr val="000000"/>
                </a:solidFill>
                <a:latin typeface="Nunito Sans" pitchFamily="2" charset="0"/>
              </a:rPr>
              <a:t>.</a:t>
            </a:r>
            <a:endParaRPr lang="de-DE" sz="1800" dirty="0">
              <a:latin typeface="Nunito Sans" pitchFamily="2" charset="0"/>
            </a:endParaRPr>
          </a:p>
          <a:p>
            <a:endParaRPr lang="de-DE" sz="1800" b="0" i="0" u="none" strike="noStrike" baseline="0" dirty="0">
              <a:solidFill>
                <a:srgbClr val="000000"/>
              </a:solidFill>
              <a:latin typeface="Segoe UI" panose="020B0502040204020203" pitchFamily="34" charset="0"/>
            </a:endParaRPr>
          </a:p>
          <a:p>
            <a:endParaRPr lang="de-DE" dirty="0"/>
          </a:p>
        </p:txBody>
      </p:sp>
    </p:spTree>
    <p:extLst>
      <p:ext uri="{BB962C8B-B14F-4D97-AF65-F5344CB8AC3E}">
        <p14:creationId xmlns:p14="http://schemas.microsoft.com/office/powerpoint/2010/main" val="48987239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2984</Words>
  <Application>Microsoft Office PowerPoint</Application>
  <PresentationFormat>Breitbild</PresentationFormat>
  <Paragraphs>302</Paragraphs>
  <Slides>40</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40</vt:i4>
      </vt:variant>
    </vt:vector>
  </HeadingPairs>
  <TitlesOfParts>
    <vt:vector size="47" baseType="lpstr">
      <vt:lpstr>Arial</vt:lpstr>
      <vt:lpstr>Calibri</vt:lpstr>
      <vt:lpstr>Nunito Sans</vt:lpstr>
      <vt:lpstr>Segoe UI</vt:lpstr>
      <vt:lpstr>Times New Roman</vt:lpstr>
      <vt:lpstr>Wingdings</vt:lpstr>
      <vt:lpstr>Office</vt:lpstr>
      <vt:lpstr>Informationsveranstaltung</vt:lpstr>
      <vt:lpstr>Das Vereinsgesetz 2002</vt:lpstr>
      <vt:lpstr>Die Gründung eines Vereins</vt:lpstr>
      <vt:lpstr>Wer ist die zuständige Behörde?  </vt:lpstr>
      <vt:lpstr>Die Statuten</vt:lpstr>
      <vt:lpstr>Die Organe des Vereins</vt:lpstr>
      <vt:lpstr>Die Mitgliederversammlung</vt:lpstr>
      <vt:lpstr>Die Rechnungsprüfer</vt:lpstr>
      <vt:lpstr>Das Schiedsgericht</vt:lpstr>
      <vt:lpstr>Das Vereinsregister</vt:lpstr>
      <vt:lpstr>Die Ausstellung von Jagderlaubnisscheinen</vt:lpstr>
      <vt:lpstr>Wer benötigt keinen Jagderlaubnisschein?</vt:lpstr>
      <vt:lpstr>Das Jagdschutzorgan</vt:lpstr>
      <vt:lpstr>Gültigkeitsdauer von Jagderlaubnisscheinen</vt:lpstr>
      <vt:lpstr>Meldepflicht über ausgegebene JES</vt:lpstr>
      <vt:lpstr>Der Inhalt des Jagderlaubnisscheins</vt:lpstr>
      <vt:lpstr>Die Jägerdichte gemäß § 19 K-JG</vt:lpstr>
      <vt:lpstr>Die Abschussplanung</vt:lpstr>
      <vt:lpstr>Die Abschussrichtlinien</vt:lpstr>
      <vt:lpstr>PowerPoint-Präsentation</vt:lpstr>
      <vt:lpstr>Der individuelle Abschuss</vt:lpstr>
      <vt:lpstr>Der Gemeinsame Abschuss (GA)</vt:lpstr>
      <vt:lpstr>Der Zusätzliche Abschuss (ZA 1)</vt:lpstr>
      <vt:lpstr>Der Zusätzliche Abschuss (ZA 1)</vt:lpstr>
      <vt:lpstr>Der Zusätzliche Abschuss (ZA 2)</vt:lpstr>
      <vt:lpstr>Zusätzlicher Abschuss (ZA 2)</vt:lpstr>
      <vt:lpstr>Die Abschussmeldung (neu)</vt:lpstr>
      <vt:lpstr>Der zeitliche Ablauf der Abschussplanung</vt:lpstr>
      <vt:lpstr>Pflichten des Jagdausübungsberechtigten</vt:lpstr>
      <vt:lpstr>Die Vollmacht</vt:lpstr>
      <vt:lpstr>Pflichten des Jagdausübungsberechtigten</vt:lpstr>
      <vt:lpstr>Pflichten des Hegeringleiters</vt:lpstr>
      <vt:lpstr>Der Jagdverwaltungsbeirat</vt:lpstr>
      <vt:lpstr>Der Bezirksjägermeister</vt:lpstr>
      <vt:lpstr>Die Verpflichtung zur Abschusserfüllung </vt:lpstr>
      <vt:lpstr>Schadenersatzpflicht gemäß § 74 K-JG</vt:lpstr>
      <vt:lpstr>Erlöschen des Schadenersatzanspruches</vt:lpstr>
      <vt:lpstr>Die Schlichtungsstelle für Wildschadensangelegenheiten</vt:lpstr>
      <vt:lpstr>Das Verfahren</vt:lpstr>
      <vt:lpstr>Vielen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EGGER Johanna</dc:creator>
  <cp:lastModifiedBy>SCHACHENMANN Andrea</cp:lastModifiedBy>
  <cp:revision>87</cp:revision>
  <dcterms:created xsi:type="dcterms:W3CDTF">2021-10-19T10:47:54Z</dcterms:created>
  <dcterms:modified xsi:type="dcterms:W3CDTF">2023-04-12T14:07:29Z</dcterms:modified>
</cp:coreProperties>
</file>